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0" r:id="rId23"/>
    <p:sldId id="291" r:id="rId24"/>
    <p:sldId id="277" r:id="rId25"/>
    <p:sldId id="278" r:id="rId26"/>
    <p:sldId id="279" r:id="rId27"/>
    <p:sldId id="280" r:id="rId28"/>
    <p:sldId id="281" r:id="rId29"/>
    <p:sldId id="282" r:id="rId30"/>
    <p:sldId id="283" r:id="rId31"/>
    <p:sldId id="289" r:id="rId32"/>
    <p:sldId id="284" r:id="rId33"/>
    <p:sldId id="285" r:id="rId34"/>
    <p:sldId id="298" r:id="rId35"/>
    <p:sldId id="299" r:id="rId36"/>
    <p:sldId id="292" r:id="rId37"/>
    <p:sldId id="288" r:id="rId38"/>
    <p:sldId id="286" r:id="rId39"/>
    <p:sldId id="287" r:id="rId40"/>
    <p:sldId id="293" r:id="rId41"/>
    <p:sldId id="294" r:id="rId42"/>
    <p:sldId id="295" r:id="rId43"/>
    <p:sldId id="296" r:id="rId44"/>
    <p:sldId id="297" r:id="rId45"/>
    <p:sldId id="300" r:id="rId46"/>
    <p:sldId id="301" r:id="rId4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42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ED1D37C-9B67-724F-9F97-BC4F353202DF}" type="datetimeFigureOut">
              <a:rPr lang="es-ES" smtClean="0"/>
              <a:t>27/10/2016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29E163-9272-6C4D-98A0-F5A1B34C7F33}" type="slidenum">
              <a:rPr lang="es-ES" smtClean="0"/>
              <a:t>‹Nº›</a:t>
            </a:fld>
            <a:endParaRPr lang="es-ES"/>
          </a:p>
        </p:txBody>
      </p:sp>
    </p:spTree>
    <p:extLst>
      <p:ext uri="{BB962C8B-B14F-4D97-AF65-F5344CB8AC3E}">
        <p14:creationId xmlns:p14="http://schemas.microsoft.com/office/powerpoint/2010/main" val="117870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ED1D37C-9B67-724F-9F97-BC4F353202DF}" type="datetimeFigureOut">
              <a:rPr lang="es-ES" smtClean="0"/>
              <a:t>27/10/2016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29E163-9272-6C4D-98A0-F5A1B34C7F33}" type="slidenum">
              <a:rPr lang="es-ES" smtClean="0"/>
              <a:t>‹Nº›</a:t>
            </a:fld>
            <a:endParaRPr lang="es-ES"/>
          </a:p>
        </p:txBody>
      </p:sp>
    </p:spTree>
    <p:extLst>
      <p:ext uri="{BB962C8B-B14F-4D97-AF65-F5344CB8AC3E}">
        <p14:creationId xmlns:p14="http://schemas.microsoft.com/office/powerpoint/2010/main" val="289358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ED1D37C-9B67-724F-9F97-BC4F353202DF}" type="datetimeFigureOut">
              <a:rPr lang="es-ES" smtClean="0"/>
              <a:t>27/10/2016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29E163-9272-6C4D-98A0-F5A1B34C7F33}" type="slidenum">
              <a:rPr lang="es-ES" smtClean="0"/>
              <a:t>‹Nº›</a:t>
            </a:fld>
            <a:endParaRPr lang="es-ES"/>
          </a:p>
        </p:txBody>
      </p:sp>
    </p:spTree>
    <p:extLst>
      <p:ext uri="{BB962C8B-B14F-4D97-AF65-F5344CB8AC3E}">
        <p14:creationId xmlns:p14="http://schemas.microsoft.com/office/powerpoint/2010/main" val="261887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ED1D37C-9B67-724F-9F97-BC4F353202DF}" type="datetimeFigureOut">
              <a:rPr lang="es-ES" smtClean="0"/>
              <a:t>27/10/2016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29E163-9272-6C4D-98A0-F5A1B34C7F33}" type="slidenum">
              <a:rPr lang="es-ES" smtClean="0"/>
              <a:t>‹Nº›</a:t>
            </a:fld>
            <a:endParaRPr lang="es-ES"/>
          </a:p>
        </p:txBody>
      </p:sp>
    </p:spTree>
    <p:extLst>
      <p:ext uri="{BB962C8B-B14F-4D97-AF65-F5344CB8AC3E}">
        <p14:creationId xmlns:p14="http://schemas.microsoft.com/office/powerpoint/2010/main" val="179375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ED1D37C-9B67-724F-9F97-BC4F353202DF}" type="datetimeFigureOut">
              <a:rPr lang="es-ES" smtClean="0"/>
              <a:t>27/10/2016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29E163-9272-6C4D-98A0-F5A1B34C7F33}" type="slidenum">
              <a:rPr lang="es-ES" smtClean="0"/>
              <a:t>‹Nº›</a:t>
            </a:fld>
            <a:endParaRPr lang="es-ES"/>
          </a:p>
        </p:txBody>
      </p:sp>
    </p:spTree>
    <p:extLst>
      <p:ext uri="{BB962C8B-B14F-4D97-AF65-F5344CB8AC3E}">
        <p14:creationId xmlns:p14="http://schemas.microsoft.com/office/powerpoint/2010/main" val="69391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ED1D37C-9B67-724F-9F97-BC4F353202DF}" type="datetimeFigureOut">
              <a:rPr lang="es-ES" smtClean="0"/>
              <a:t>27/10/2016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29E163-9272-6C4D-98A0-F5A1B34C7F33}" type="slidenum">
              <a:rPr lang="es-ES" smtClean="0"/>
              <a:t>‹Nº›</a:t>
            </a:fld>
            <a:endParaRPr lang="es-ES"/>
          </a:p>
        </p:txBody>
      </p:sp>
    </p:spTree>
    <p:extLst>
      <p:ext uri="{BB962C8B-B14F-4D97-AF65-F5344CB8AC3E}">
        <p14:creationId xmlns:p14="http://schemas.microsoft.com/office/powerpoint/2010/main" val="4101293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ED1D37C-9B67-724F-9F97-BC4F353202DF}" type="datetimeFigureOut">
              <a:rPr lang="es-ES" smtClean="0"/>
              <a:t>27/10/2016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429E163-9272-6C4D-98A0-F5A1B34C7F33}" type="slidenum">
              <a:rPr lang="es-ES" smtClean="0"/>
              <a:t>‹Nº›</a:t>
            </a:fld>
            <a:endParaRPr lang="es-ES"/>
          </a:p>
        </p:txBody>
      </p:sp>
    </p:spTree>
    <p:extLst>
      <p:ext uri="{BB962C8B-B14F-4D97-AF65-F5344CB8AC3E}">
        <p14:creationId xmlns:p14="http://schemas.microsoft.com/office/powerpoint/2010/main" val="19617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ED1D37C-9B67-724F-9F97-BC4F353202DF}" type="datetimeFigureOut">
              <a:rPr lang="es-ES" smtClean="0"/>
              <a:t>27/10/2016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429E163-9272-6C4D-98A0-F5A1B34C7F33}" type="slidenum">
              <a:rPr lang="es-ES" smtClean="0"/>
              <a:t>‹Nº›</a:t>
            </a:fld>
            <a:endParaRPr lang="es-ES"/>
          </a:p>
        </p:txBody>
      </p:sp>
    </p:spTree>
    <p:extLst>
      <p:ext uri="{BB962C8B-B14F-4D97-AF65-F5344CB8AC3E}">
        <p14:creationId xmlns:p14="http://schemas.microsoft.com/office/powerpoint/2010/main" val="191906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ED1D37C-9B67-724F-9F97-BC4F353202DF}" type="datetimeFigureOut">
              <a:rPr lang="es-ES" smtClean="0"/>
              <a:t>27/10/2016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429E163-9272-6C4D-98A0-F5A1B34C7F33}" type="slidenum">
              <a:rPr lang="es-ES" smtClean="0"/>
              <a:t>‹Nº›</a:t>
            </a:fld>
            <a:endParaRPr lang="es-ES"/>
          </a:p>
        </p:txBody>
      </p:sp>
    </p:spTree>
    <p:extLst>
      <p:ext uri="{BB962C8B-B14F-4D97-AF65-F5344CB8AC3E}">
        <p14:creationId xmlns:p14="http://schemas.microsoft.com/office/powerpoint/2010/main" val="300076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ED1D37C-9B67-724F-9F97-BC4F353202DF}" type="datetimeFigureOut">
              <a:rPr lang="es-ES" smtClean="0"/>
              <a:t>27/10/2016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29E163-9272-6C4D-98A0-F5A1B34C7F33}" type="slidenum">
              <a:rPr lang="es-ES" smtClean="0"/>
              <a:t>‹Nº›</a:t>
            </a:fld>
            <a:endParaRPr lang="es-ES"/>
          </a:p>
        </p:txBody>
      </p:sp>
    </p:spTree>
    <p:extLst>
      <p:ext uri="{BB962C8B-B14F-4D97-AF65-F5344CB8AC3E}">
        <p14:creationId xmlns:p14="http://schemas.microsoft.com/office/powerpoint/2010/main" val="261499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ED1D37C-9B67-724F-9F97-BC4F353202DF}" type="datetimeFigureOut">
              <a:rPr lang="es-ES" smtClean="0"/>
              <a:t>27/10/2016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29E163-9272-6C4D-98A0-F5A1B34C7F33}" type="slidenum">
              <a:rPr lang="es-ES" smtClean="0"/>
              <a:t>‹Nº›</a:t>
            </a:fld>
            <a:endParaRPr lang="es-ES"/>
          </a:p>
        </p:txBody>
      </p:sp>
    </p:spTree>
    <p:extLst>
      <p:ext uri="{BB962C8B-B14F-4D97-AF65-F5344CB8AC3E}">
        <p14:creationId xmlns:p14="http://schemas.microsoft.com/office/powerpoint/2010/main" val="95565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1D37C-9B67-724F-9F97-BC4F353202DF}" type="datetimeFigureOut">
              <a:rPr lang="es-ES" smtClean="0"/>
              <a:t>27/10/2016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9E163-9272-6C4D-98A0-F5A1B34C7F33}" type="slidenum">
              <a:rPr lang="es-ES" smtClean="0"/>
              <a:t>‹Nº›</a:t>
            </a:fld>
            <a:endParaRPr lang="es-ES"/>
          </a:p>
        </p:txBody>
      </p:sp>
    </p:spTree>
    <p:extLst>
      <p:ext uri="{BB962C8B-B14F-4D97-AF65-F5344CB8AC3E}">
        <p14:creationId xmlns:p14="http://schemas.microsoft.com/office/powerpoint/2010/main" val="4027771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smtClean="0"/>
              <a:t>Publicidad de sentencias y mejora de herramientas para su consulta</a:t>
            </a:r>
            <a:endParaRPr lang="es-ES" dirty="0"/>
          </a:p>
        </p:txBody>
      </p:sp>
      <p:sp>
        <p:nvSpPr>
          <p:cNvPr id="3" name="Subtítulo 2"/>
          <p:cNvSpPr>
            <a:spLocks noGrp="1"/>
          </p:cNvSpPr>
          <p:nvPr>
            <p:ph type="subTitle" idx="1"/>
          </p:nvPr>
        </p:nvSpPr>
        <p:spPr/>
        <p:txBody>
          <a:bodyPr/>
          <a:lstStyle/>
          <a:p>
            <a:r>
              <a:rPr lang="es-ES" dirty="0" smtClean="0"/>
              <a:t>Ciudad de México</a:t>
            </a:r>
          </a:p>
          <a:p>
            <a:r>
              <a:rPr lang="es-ES" dirty="0" smtClean="0"/>
              <a:t>Octubre, 2016.</a:t>
            </a:r>
            <a:endParaRPr lang="es-ES" dirty="0"/>
          </a:p>
        </p:txBody>
      </p:sp>
    </p:spTree>
    <p:extLst>
      <p:ext uri="{BB962C8B-B14F-4D97-AF65-F5344CB8AC3E}">
        <p14:creationId xmlns:p14="http://schemas.microsoft.com/office/powerpoint/2010/main" val="395476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lstStyle/>
          <a:p>
            <a:pPr lvl="1" algn="just"/>
            <a:r>
              <a:rPr lang="es-ES" dirty="0"/>
              <a:t>Es iluso esperar que el potencial lector se concrete frente a una sentencia de cientos de </a:t>
            </a:r>
            <a:r>
              <a:rPr lang="es-ES" dirty="0" err="1"/>
              <a:t>páginas</a:t>
            </a:r>
            <a:r>
              <a:rPr lang="es-ES" dirty="0"/>
              <a:t>, pero, en todo caso, debe perseguirse que, cuando el lector se dedica a la </a:t>
            </a:r>
            <a:r>
              <a:rPr lang="es-ES" dirty="0" err="1"/>
              <a:t>comunicación</a:t>
            </a:r>
            <a:r>
              <a:rPr lang="es-ES" dirty="0"/>
              <a:t>, no </a:t>
            </a:r>
            <a:r>
              <a:rPr lang="es-ES" dirty="0" err="1"/>
              <a:t>sólo</a:t>
            </a:r>
            <a:r>
              <a:rPr lang="es-ES" dirty="0"/>
              <a:t> la comprenda para que transmita </a:t>
            </a:r>
            <a:r>
              <a:rPr lang="es-ES" dirty="0" err="1"/>
              <a:t>información</a:t>
            </a:r>
            <a:r>
              <a:rPr lang="es-ES" dirty="0"/>
              <a:t> veraz sino para que la pase a las </a:t>
            </a:r>
            <a:r>
              <a:rPr lang="es-ES" dirty="0" err="1"/>
              <a:t>páginas</a:t>
            </a:r>
            <a:r>
              <a:rPr lang="es-ES" dirty="0"/>
              <a:t> editoriales. </a:t>
            </a:r>
          </a:p>
          <a:p>
            <a:pPr marL="0" indent="0">
              <a:buNone/>
            </a:pPr>
            <a:endParaRPr lang="es-ES" dirty="0"/>
          </a:p>
        </p:txBody>
      </p:sp>
    </p:spTree>
    <p:extLst>
      <p:ext uri="{BB962C8B-B14F-4D97-AF65-F5344CB8AC3E}">
        <p14:creationId xmlns:p14="http://schemas.microsoft.com/office/powerpoint/2010/main" val="423260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normAutofit/>
          </a:bodyPr>
          <a:lstStyle/>
          <a:p>
            <a:r>
              <a:rPr lang="es-ES" dirty="0" smtClean="0"/>
              <a:t>1ª Sala SCJN:</a:t>
            </a:r>
          </a:p>
          <a:p>
            <a:pPr lvl="1"/>
            <a:endParaRPr lang="es-ES" dirty="0" smtClean="0"/>
          </a:p>
          <a:p>
            <a:pPr lvl="1" algn="just"/>
            <a:r>
              <a:rPr lang="es-ES" dirty="0" smtClean="0"/>
              <a:t>SENTENCIA </a:t>
            </a:r>
            <a:r>
              <a:rPr lang="es-ES" dirty="0"/>
              <a:t>CON FORMATO DE LECTURA FÁCIL. EL JUEZ QUE CONOZCA DE UN ASUNTO SOBRE UNA PERSONA CON DISCAPACIDAD INTELECTUAL, DEBERÁ DICTAR UNA RESOLUCIÓN COMPLEMENTARIA BAJO DICHO FORMATO</a:t>
            </a:r>
            <a:r>
              <a:rPr lang="es-ES" dirty="0" smtClean="0"/>
              <a:t>.</a:t>
            </a:r>
          </a:p>
          <a:p>
            <a:pPr lvl="1"/>
            <a:endParaRPr lang="es-ES" dirty="0"/>
          </a:p>
        </p:txBody>
      </p:sp>
    </p:spTree>
    <p:extLst>
      <p:ext uri="{BB962C8B-B14F-4D97-AF65-F5344CB8AC3E}">
        <p14:creationId xmlns:p14="http://schemas.microsoft.com/office/powerpoint/2010/main" val="293001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lstStyle/>
          <a:p>
            <a:r>
              <a:rPr lang="es-ES" dirty="0" smtClean="0"/>
              <a:t>Sala Superior del </a:t>
            </a:r>
            <a:r>
              <a:rPr lang="es-ES" dirty="0" err="1" smtClean="0"/>
              <a:t>TFJFyA</a:t>
            </a:r>
            <a:r>
              <a:rPr lang="es-ES" dirty="0" smtClean="0"/>
              <a:t>:</a:t>
            </a:r>
          </a:p>
          <a:p>
            <a:pPr lvl="1" algn="just"/>
            <a:r>
              <a:rPr lang="es-ES" dirty="0" smtClean="0"/>
              <a:t>SENTENCIAS DEL TRIBUNAL FEDERAL DE JUSTICIA FISCAL Y ADMINISTRATIVA. FORMATO DE LECTURA FÁCIL. La emisión de la sentencia de lectura fácil , es un formato dirigido mayormente a personas que por diversos motivos no tienen la capacidad, la formación escolar o condiciones socioeconómicas que les permitan tener acceso a la justicia …</a:t>
            </a:r>
            <a:endParaRPr lang="es-ES" dirty="0"/>
          </a:p>
        </p:txBody>
      </p:sp>
    </p:spTree>
    <p:extLst>
      <p:ext uri="{BB962C8B-B14F-4D97-AF65-F5344CB8AC3E}">
        <p14:creationId xmlns:p14="http://schemas.microsoft.com/office/powerpoint/2010/main" val="274524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normAutofit/>
          </a:bodyPr>
          <a:lstStyle/>
          <a:p>
            <a:r>
              <a:rPr lang="es-ES" dirty="0" smtClean="0"/>
              <a:t>8º TCC Auxiliar 1ª Región:</a:t>
            </a:r>
            <a:endParaRPr lang="es-ES" dirty="0"/>
          </a:p>
          <a:p>
            <a:endParaRPr lang="es-ES" dirty="0"/>
          </a:p>
          <a:p>
            <a:pPr lvl="1" algn="just"/>
            <a:r>
              <a:rPr lang="es-ES" dirty="0" smtClean="0"/>
              <a:t>SENTENCIAS </a:t>
            </a:r>
            <a:r>
              <a:rPr lang="es-ES" dirty="0"/>
              <a:t>DE AMPARO. LOS JUZGADORES DEBEN BUSCAR, EN LA MEDIDA DE LO POSIBLE, MOTIVAR SUS RESOLUCIONES DE MANERA CLARA Y CONCRETA</a:t>
            </a:r>
            <a:r>
              <a:rPr lang="es-ES" dirty="0" smtClean="0"/>
              <a:t>.</a:t>
            </a:r>
            <a:endParaRPr lang="es-ES" dirty="0"/>
          </a:p>
        </p:txBody>
      </p:sp>
    </p:spTree>
    <p:extLst>
      <p:ext uri="{BB962C8B-B14F-4D97-AF65-F5344CB8AC3E}">
        <p14:creationId xmlns:p14="http://schemas.microsoft.com/office/powerpoint/2010/main" val="239837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normAutofit fontScale="85000" lnSpcReduction="10000"/>
          </a:bodyPr>
          <a:lstStyle/>
          <a:p>
            <a:pPr algn="just"/>
            <a:r>
              <a:rPr lang="es-ES" dirty="0" smtClean="0"/>
              <a:t>En </a:t>
            </a:r>
            <a:r>
              <a:rPr lang="es-ES" dirty="0"/>
              <a:t>el ámbito de sus funciones y en el ejercicio de su independencia judicial, los juzgadores pueden motivar sus resoluciones concreta o abundantemente, lo cual dependerá de muchas circunstancias. </a:t>
            </a:r>
            <a:endParaRPr lang="es-ES" dirty="0" smtClean="0"/>
          </a:p>
          <a:p>
            <a:pPr algn="just"/>
            <a:r>
              <a:rPr lang="es-ES" dirty="0" smtClean="0"/>
              <a:t>En </a:t>
            </a:r>
            <a:r>
              <a:rPr lang="es-ES" dirty="0"/>
              <a:t>la actualidad se demanda de los órganos jurisdiccionales la simplificación en la redacción de sus sentencias, de manera que se conviertan en documentos jurídicos de fácil lectura que, una vez que abarquen todas las cuestiones planteadas, den una solución de fácil comprensión para el ciudadano involucrado en el juicio. </a:t>
            </a:r>
          </a:p>
        </p:txBody>
      </p:sp>
    </p:spTree>
    <p:extLst>
      <p:ext uri="{BB962C8B-B14F-4D97-AF65-F5344CB8AC3E}">
        <p14:creationId xmlns:p14="http://schemas.microsoft.com/office/powerpoint/2010/main" val="3127594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normAutofit fontScale="85000" lnSpcReduction="10000"/>
          </a:bodyPr>
          <a:lstStyle/>
          <a:p>
            <a:pPr algn="just"/>
            <a:r>
              <a:rPr lang="es-ES" dirty="0"/>
              <a:t>Así, la redacción de fallos de claro entendimiento abona al cumplimiento del principio constitucional de </a:t>
            </a:r>
            <a:r>
              <a:rPr lang="es-ES" b="1" u="sng" dirty="0"/>
              <a:t>máxima transparencia, en su vertiente judicial</a:t>
            </a:r>
            <a:r>
              <a:rPr lang="es-ES" dirty="0"/>
              <a:t>, al acercar a los tribunales a la ciudadanía, de forma que conozca cómo resuelven y razonan sus Jueces. </a:t>
            </a:r>
            <a:endParaRPr lang="es-ES" dirty="0" smtClean="0"/>
          </a:p>
          <a:p>
            <a:pPr algn="just"/>
            <a:r>
              <a:rPr lang="es-ES" dirty="0" smtClean="0"/>
              <a:t>De </a:t>
            </a:r>
            <a:r>
              <a:rPr lang="es-ES" dirty="0"/>
              <a:t>lo anterior se infiere que los juzgadores deben buscar, en la medida de lo posible, que sus sentencias estén motivadas de manera clara y concreta. </a:t>
            </a:r>
            <a:endParaRPr lang="es-ES" dirty="0" smtClean="0"/>
          </a:p>
          <a:p>
            <a:pPr algn="just"/>
            <a:r>
              <a:rPr lang="es-ES" dirty="0" smtClean="0"/>
              <a:t>No </a:t>
            </a:r>
            <a:r>
              <a:rPr lang="es-ES" dirty="0"/>
              <a:t>obstante lo anterior, </a:t>
            </a:r>
            <a:r>
              <a:rPr lang="es-ES" dirty="0" smtClean="0"/>
              <a:t>una sentencia extensa no es ilegal.</a:t>
            </a:r>
            <a:endParaRPr lang="es-ES" dirty="0"/>
          </a:p>
        </p:txBody>
      </p:sp>
    </p:spTree>
    <p:extLst>
      <p:ext uri="{BB962C8B-B14F-4D97-AF65-F5344CB8AC3E}">
        <p14:creationId xmlns:p14="http://schemas.microsoft.com/office/powerpoint/2010/main" val="265939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normAutofit/>
          </a:bodyPr>
          <a:lstStyle/>
          <a:p>
            <a:r>
              <a:rPr lang="es-ES" dirty="0" smtClean="0"/>
              <a:t>1ª Sala SCJN (2013):</a:t>
            </a:r>
          </a:p>
          <a:p>
            <a:pPr lvl="1"/>
            <a:endParaRPr lang="es-ES" dirty="0" smtClean="0"/>
          </a:p>
          <a:p>
            <a:pPr lvl="1" algn="just"/>
            <a:r>
              <a:rPr lang="es-ES" dirty="0" smtClean="0"/>
              <a:t>SENTENCIA </a:t>
            </a:r>
            <a:r>
              <a:rPr lang="es-ES" dirty="0"/>
              <a:t>CON FORMATO DE LECTURA FÁCIL. EL JUEZ QUE CONOZCA DE UN ASUNTO SOBRE UNA PERSONA CON DISCAPACIDAD INTELECTUAL, DEBERÁ DICTAR UNA RESOLUCIÓN COMPLEMENTARIA BAJO DICHO FORMATO.</a:t>
            </a:r>
          </a:p>
          <a:p>
            <a:pPr lvl="1"/>
            <a:endParaRPr lang="es-ES" dirty="0"/>
          </a:p>
          <a:p>
            <a:pPr lvl="1"/>
            <a:endParaRPr lang="es-ES" dirty="0"/>
          </a:p>
        </p:txBody>
      </p:sp>
    </p:spTree>
    <p:extLst>
      <p:ext uri="{BB962C8B-B14F-4D97-AF65-F5344CB8AC3E}">
        <p14:creationId xmlns:p14="http://schemas.microsoft.com/office/powerpoint/2010/main" val="359595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lstStyle/>
          <a:p>
            <a:r>
              <a:rPr lang="es-ES" dirty="0" smtClean="0"/>
              <a:t>Sala Superior </a:t>
            </a:r>
            <a:r>
              <a:rPr lang="es-ES" dirty="0" err="1" smtClean="0"/>
              <a:t>TFJFyA</a:t>
            </a:r>
            <a:r>
              <a:rPr lang="es-ES" dirty="0" smtClean="0"/>
              <a:t> (2013):</a:t>
            </a:r>
          </a:p>
          <a:p>
            <a:pPr lvl="1" algn="just"/>
            <a:r>
              <a:rPr lang="es-ES" dirty="0" smtClean="0"/>
              <a:t>SENTENCIAS DEL TRIBUNAL FEDERAL DE JUSTICIA FISCAL Y ADMINISTRATIVA. FORMATO DE LECTURA FÁCIL. La emisión de la sentencia en lectura fácil es un formato dirigido mayormente a personas que por diversos motivos no tienen la capacidad, la formación escolar o condiciones </a:t>
            </a:r>
            <a:r>
              <a:rPr lang="es-ES" dirty="0" err="1" smtClean="0"/>
              <a:t>socieconómicas</a:t>
            </a:r>
            <a:r>
              <a:rPr lang="es-ES" dirty="0" smtClean="0"/>
              <a:t> que les permitan tener acceso a la justicia …”</a:t>
            </a:r>
            <a:endParaRPr lang="es-ES" dirty="0"/>
          </a:p>
        </p:txBody>
      </p:sp>
    </p:spTree>
    <p:extLst>
      <p:ext uri="{BB962C8B-B14F-4D97-AF65-F5344CB8AC3E}">
        <p14:creationId xmlns:p14="http://schemas.microsoft.com/office/powerpoint/2010/main" val="2153495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normAutofit/>
          </a:bodyPr>
          <a:lstStyle/>
          <a:p>
            <a:r>
              <a:rPr lang="es-ES" dirty="0" smtClean="0"/>
              <a:t>8º TCC 1ª Región (2016):</a:t>
            </a:r>
          </a:p>
          <a:p>
            <a:pPr lvl="1"/>
            <a:endParaRPr lang="es-ES" dirty="0" smtClean="0"/>
          </a:p>
          <a:p>
            <a:pPr lvl="1" algn="just"/>
            <a:r>
              <a:rPr lang="es-ES" dirty="0" smtClean="0"/>
              <a:t>SENTENCIAS </a:t>
            </a:r>
            <a:r>
              <a:rPr lang="es-ES" dirty="0"/>
              <a:t>DE AMPARO. LOS JUZGADORES DEBEN BUSCAR, EN LA MEDIDA DE LO POSIBLE, MOTIVAR SUS RESOLUCIONES DE MANERA CLARA Y CONCRETA.</a:t>
            </a:r>
          </a:p>
          <a:p>
            <a:pPr lvl="1"/>
            <a:endParaRPr lang="es-ES" dirty="0"/>
          </a:p>
        </p:txBody>
      </p:sp>
    </p:spTree>
    <p:extLst>
      <p:ext uri="{BB962C8B-B14F-4D97-AF65-F5344CB8AC3E}">
        <p14:creationId xmlns:p14="http://schemas.microsoft.com/office/powerpoint/2010/main" val="1867541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normAutofit fontScale="77500" lnSpcReduction="20000"/>
          </a:bodyPr>
          <a:lstStyle/>
          <a:p>
            <a:pPr algn="just"/>
            <a:r>
              <a:rPr lang="es-ES" dirty="0" smtClean="0"/>
              <a:t>En </a:t>
            </a:r>
            <a:r>
              <a:rPr lang="es-ES" dirty="0"/>
              <a:t>la actualidad se demanda de los órganos jurisdiccionales la simplificación en la redacción de sus sentencias, de manera que se conviertan en documentos jurídicos de fácil lectura que, una vez que abarquen todas las cuestiones planteadas, den una solución de fácil comprensión para el ciudadano involucrado en el juicio</a:t>
            </a:r>
            <a:r>
              <a:rPr lang="es-ES" dirty="0" smtClean="0"/>
              <a:t>.</a:t>
            </a:r>
          </a:p>
          <a:p>
            <a:pPr algn="just"/>
            <a:r>
              <a:rPr lang="es-ES" dirty="0" smtClean="0"/>
              <a:t> </a:t>
            </a:r>
            <a:r>
              <a:rPr lang="es-ES" dirty="0"/>
              <a:t>Así, la redacción de fallos de claro entendimiento abona al cumplimiento del principio constitucional de máxima transparencia, en su vertiente judicial, al acercar a los tribunales a la ciudadanía, de forma que conozca cómo resuelven y razonan sus Jueces. </a:t>
            </a:r>
            <a:endParaRPr lang="es-ES" dirty="0" smtClean="0"/>
          </a:p>
          <a:p>
            <a:pPr algn="just"/>
            <a:r>
              <a:rPr lang="es-ES" dirty="0" smtClean="0"/>
              <a:t>De </a:t>
            </a:r>
            <a:r>
              <a:rPr lang="es-ES" dirty="0"/>
              <a:t>lo anterior se infiere que los juzgadores deben buscar, en la medida de lo posible, que sus sentencias estén motivadas de manera clara y concreta. </a:t>
            </a:r>
          </a:p>
        </p:txBody>
      </p:sp>
    </p:spTree>
    <p:extLst>
      <p:ext uri="{BB962C8B-B14F-4D97-AF65-F5344CB8AC3E}">
        <p14:creationId xmlns:p14="http://schemas.microsoft.com/office/powerpoint/2010/main" val="403917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Desarrollo</a:t>
            </a:r>
            <a:endParaRPr lang="es-ES" dirty="0"/>
          </a:p>
        </p:txBody>
      </p:sp>
      <p:sp>
        <p:nvSpPr>
          <p:cNvPr id="3" name="Marcador de contenido 2"/>
          <p:cNvSpPr>
            <a:spLocks noGrp="1"/>
          </p:cNvSpPr>
          <p:nvPr>
            <p:ph idx="1"/>
          </p:nvPr>
        </p:nvSpPr>
        <p:spPr/>
        <p:txBody>
          <a:bodyPr/>
          <a:lstStyle/>
          <a:p>
            <a:endParaRPr lang="es-ES" dirty="0" smtClean="0"/>
          </a:p>
          <a:p>
            <a:pPr marL="0" indent="0">
              <a:buNone/>
            </a:pPr>
            <a:endParaRPr lang="es-ES" dirty="0" smtClean="0"/>
          </a:p>
          <a:p>
            <a:r>
              <a:rPr lang="es-ES" dirty="0" smtClean="0"/>
              <a:t>Sentencias ciudadanas</a:t>
            </a:r>
          </a:p>
          <a:p>
            <a:endParaRPr lang="es-ES" dirty="0" smtClean="0"/>
          </a:p>
          <a:p>
            <a:r>
              <a:rPr lang="es-ES" dirty="0" smtClean="0"/>
              <a:t>La consulta de sentencias en la página del CJF</a:t>
            </a:r>
            <a:endParaRPr lang="es-ES" dirty="0"/>
          </a:p>
        </p:txBody>
      </p:sp>
    </p:spTree>
    <p:extLst>
      <p:ext uri="{BB962C8B-B14F-4D97-AF65-F5344CB8AC3E}">
        <p14:creationId xmlns:p14="http://schemas.microsoft.com/office/powerpoint/2010/main" val="1965242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lstStyle/>
          <a:p>
            <a:r>
              <a:rPr lang="es-ES" dirty="0" smtClean="0"/>
              <a:t>Sala MTY TEPJF (2016):</a:t>
            </a:r>
          </a:p>
          <a:p>
            <a:pPr lvl="1" algn="just"/>
            <a:r>
              <a:rPr lang="es-ES" dirty="0" smtClean="0"/>
              <a:t>“El ejercicio de las facultades constitucionales y legales de un tribunal exige redactar los documentos de carácter jurisdiccional con claridad y precisión … Lo anterior se enmarca dentro de la concepción de lenguaje claro …”</a:t>
            </a:r>
          </a:p>
          <a:p>
            <a:pPr lvl="1" algn="just"/>
            <a:r>
              <a:rPr lang="es-ES" dirty="0" smtClean="0"/>
              <a:t>“El uso del lenguaje claro es un estándar a seguir por las autoridades judiciales de fundar y motivar todos sus actos …”</a:t>
            </a:r>
            <a:endParaRPr lang="es-ES" dirty="0"/>
          </a:p>
        </p:txBody>
      </p:sp>
    </p:spTree>
    <p:extLst>
      <p:ext uri="{BB962C8B-B14F-4D97-AF65-F5344CB8AC3E}">
        <p14:creationId xmlns:p14="http://schemas.microsoft.com/office/powerpoint/2010/main" val="82637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lstStyle/>
          <a:p>
            <a:r>
              <a:rPr lang="es-ES" dirty="0" smtClean="0"/>
              <a:t>Sala CDMX TEPJF (2016):</a:t>
            </a:r>
          </a:p>
          <a:p>
            <a:pPr lvl="1" algn="just"/>
            <a:r>
              <a:rPr lang="es-ES" dirty="0" smtClean="0"/>
              <a:t>CUARTO. Poner a disposición de los actores, terceros y demás interesados la síntesis de la presente sentencia , que se agrega como anexo 2, misma que también se pone a disposición del IEPC … para hacer uso de las traducciones en las lenguas indígenas más habladas en dicha demarcación …” (sentencia 274 f., síntesis 15 f.).</a:t>
            </a:r>
            <a:endParaRPr lang="es-ES" dirty="0"/>
          </a:p>
        </p:txBody>
      </p:sp>
    </p:spTree>
    <p:extLst>
      <p:ext uri="{BB962C8B-B14F-4D97-AF65-F5344CB8AC3E}">
        <p14:creationId xmlns:p14="http://schemas.microsoft.com/office/powerpoint/2010/main" val="367703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a:bodyPr>
          <a:lstStyle/>
          <a:p>
            <a:pPr marL="0" indent="0" algn="ctr">
              <a:buNone/>
            </a:pPr>
            <a:endParaRPr lang="es-ES" sz="4400" dirty="0" smtClean="0"/>
          </a:p>
          <a:p>
            <a:pPr marL="0" indent="0" algn="ctr">
              <a:buNone/>
            </a:pPr>
            <a:r>
              <a:rPr lang="es-ES" sz="4400" dirty="0" smtClean="0"/>
              <a:t>Mejora de las herramientas para la consulta de sentencias</a:t>
            </a:r>
            <a:endParaRPr lang="es-ES" sz="4400" dirty="0"/>
          </a:p>
        </p:txBody>
      </p:sp>
    </p:spTree>
    <p:extLst>
      <p:ext uri="{BB962C8B-B14F-4D97-AF65-F5344CB8AC3E}">
        <p14:creationId xmlns:p14="http://schemas.microsoft.com/office/powerpoint/2010/main" val="549293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r>
              <a:rPr lang="es-ES" dirty="0" smtClean="0"/>
              <a:t>Consulta de sentencias y criterios relevantes en la página del CJF</a:t>
            </a:r>
            <a:endParaRPr lang="es-ES" dirty="0"/>
          </a:p>
        </p:txBody>
      </p:sp>
    </p:spTree>
    <p:extLst>
      <p:ext uri="{BB962C8B-B14F-4D97-AF65-F5344CB8AC3E}">
        <p14:creationId xmlns:p14="http://schemas.microsoft.com/office/powerpoint/2010/main" val="3639643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Herramientas de consulta</a:t>
            </a:r>
            <a:endParaRPr lang="es-ES" dirty="0"/>
          </a:p>
        </p:txBody>
      </p:sp>
      <p:pic>
        <p:nvPicPr>
          <p:cNvPr id="4" name="Marcador de contenido 3" descr="CJF Inicial.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1036736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4" name="Marcador de contenido 3" descr="CJF 2 Transparencia.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1089849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4" name="Marcador de contenido 3" descr="CJF 3 Icono sentencias.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3805440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4" name="Marcador de contenido 3" descr="CJF 4 Mapa.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4105258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4" name="Marcador de contenido 3" descr="CJF 5 Cto.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1298987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4" name="Marcador de contenido 3" descr="CJF 6 Consultar.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55126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normAutofit fontScale="92500" lnSpcReduction="10000"/>
          </a:bodyPr>
          <a:lstStyle/>
          <a:p>
            <a:r>
              <a:rPr lang="es-ES" dirty="0" smtClean="0"/>
              <a:t>José Ramón Cossío (2005):</a:t>
            </a:r>
          </a:p>
          <a:p>
            <a:pPr lvl="1" algn="just"/>
            <a:r>
              <a:rPr lang="es-ES" dirty="0" smtClean="0"/>
              <a:t>“Luego </a:t>
            </a:r>
            <a:r>
              <a:rPr lang="es-ES" dirty="0"/>
              <a:t>hay otro problema, el cual denominaré de transparencia. Estas sentencias tan grandes, por </a:t>
            </a:r>
            <a:r>
              <a:rPr lang="es-ES" dirty="0" err="1"/>
              <a:t>definición</a:t>
            </a:r>
            <a:r>
              <a:rPr lang="es-ES" dirty="0"/>
              <a:t>, no pueden ser transparentes, y </a:t>
            </a:r>
            <a:r>
              <a:rPr lang="es-ES" dirty="0" smtClean="0"/>
              <a:t>aquí </a:t>
            </a:r>
            <a:r>
              <a:rPr lang="es-ES" dirty="0"/>
              <a:t>podemos caer en un error muy grave. Tenemos en Internet todas las sentencias, todas las resoluciones definitivas, todas las tesis, pero las </a:t>
            </a:r>
            <a:r>
              <a:rPr lang="es-ES" dirty="0" smtClean="0"/>
              <a:t>resoluciones </a:t>
            </a:r>
            <a:r>
              <a:rPr lang="es-ES" dirty="0"/>
              <a:t>en sí mismas no son transparentes. La transparencia es </a:t>
            </a:r>
            <a:r>
              <a:rPr lang="es-ES" dirty="0" smtClean="0"/>
              <a:t>ahí </a:t>
            </a:r>
            <a:r>
              <a:rPr lang="es-ES" dirty="0"/>
              <a:t>una </a:t>
            </a:r>
            <a:r>
              <a:rPr lang="es-ES" dirty="0" smtClean="0"/>
              <a:t>condición </a:t>
            </a:r>
            <a:r>
              <a:rPr lang="es-ES" dirty="0"/>
              <a:t>documental, pero no es una </a:t>
            </a:r>
            <a:r>
              <a:rPr lang="es-ES" dirty="0" smtClean="0"/>
              <a:t>condición </a:t>
            </a:r>
            <a:r>
              <a:rPr lang="es-ES" dirty="0"/>
              <a:t>material de argumento, y </a:t>
            </a:r>
            <a:r>
              <a:rPr lang="es-ES" dirty="0" smtClean="0"/>
              <a:t>éste </a:t>
            </a:r>
            <a:r>
              <a:rPr lang="es-ES" dirty="0"/>
              <a:t>es un problema en el que podemos incurrir si no modificamos las cosas. </a:t>
            </a:r>
          </a:p>
          <a:p>
            <a:pPr lvl="1"/>
            <a:endParaRPr lang="es-ES" dirty="0"/>
          </a:p>
        </p:txBody>
      </p:sp>
    </p:spTree>
    <p:extLst>
      <p:ext uri="{BB962C8B-B14F-4D97-AF65-F5344CB8AC3E}">
        <p14:creationId xmlns:p14="http://schemas.microsoft.com/office/powerpoint/2010/main" val="2809428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5" name="Marcador de contenido 4" descr="CJF 7 Listado Chrome.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2578609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sp>
        <p:nvSpPr>
          <p:cNvPr id="3" name="Marcador de contenido 2"/>
          <p:cNvSpPr>
            <a:spLocks noGrp="1"/>
          </p:cNvSpPr>
          <p:nvPr>
            <p:ph idx="1"/>
          </p:nvPr>
        </p:nvSpPr>
        <p:spPr/>
        <p:txBody>
          <a:bodyPr/>
          <a:lstStyle/>
          <a:p>
            <a:pPr algn="ctr"/>
            <a:endParaRPr lang="es-ES" dirty="0" smtClean="0"/>
          </a:p>
          <a:p>
            <a:pPr algn="ctr"/>
            <a:endParaRPr lang="es-ES" dirty="0"/>
          </a:p>
          <a:p>
            <a:pPr algn="ctr"/>
            <a:endParaRPr lang="es-ES" dirty="0" smtClean="0"/>
          </a:p>
          <a:p>
            <a:pPr algn="ctr"/>
            <a:r>
              <a:rPr lang="es-ES" dirty="0" smtClean="0"/>
              <a:t>Consulta avanzada</a:t>
            </a:r>
            <a:endParaRPr lang="es-ES" dirty="0"/>
          </a:p>
        </p:txBody>
      </p:sp>
    </p:spTree>
    <p:extLst>
      <p:ext uri="{BB962C8B-B14F-4D97-AF65-F5344CB8AC3E}">
        <p14:creationId xmlns:p14="http://schemas.microsoft.com/office/powerpoint/2010/main" val="1036521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4" name="Marcador de contenido 3" descr="CJF 8 Busqueda avanzada.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4149233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4" name="Marcador de contenido 3" descr="CJF 9 Menu avanzada.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152187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Herramientas de consulta</a:t>
            </a:r>
            <a:endParaRPr lang="es-ES" dirty="0"/>
          </a:p>
        </p:txBody>
      </p:sp>
      <p:sp>
        <p:nvSpPr>
          <p:cNvPr id="3" name="Marcador de contenido 2"/>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endParaRPr lang="es-ES" dirty="0" smtClean="0"/>
          </a:p>
          <a:p>
            <a:pPr marL="0" indent="0" algn="ctr">
              <a:buNone/>
            </a:pPr>
            <a:r>
              <a:rPr lang="es-ES" dirty="0" smtClean="0"/>
              <a:t>Consulta avanzada (sistema MAC)</a:t>
            </a:r>
            <a:endParaRPr lang="es-ES" dirty="0"/>
          </a:p>
        </p:txBody>
      </p:sp>
    </p:spTree>
    <p:extLst>
      <p:ext uri="{BB962C8B-B14F-4D97-AF65-F5344CB8AC3E}">
        <p14:creationId xmlns:p14="http://schemas.microsoft.com/office/powerpoint/2010/main" val="3378945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descr="Captura de pantalla 2016-10-26 15.53.24.pn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842753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lgn="ctr">
              <a:buNone/>
            </a:pPr>
            <a:endParaRPr lang="es-ES" dirty="0" smtClean="0"/>
          </a:p>
          <a:p>
            <a:pPr marL="0" indent="0" algn="ctr">
              <a:buNone/>
            </a:pPr>
            <a:endParaRPr lang="es-ES" dirty="0"/>
          </a:p>
          <a:p>
            <a:pPr marL="0" indent="0" algn="ctr">
              <a:buNone/>
            </a:pPr>
            <a:endParaRPr lang="es-ES" dirty="0" smtClean="0"/>
          </a:p>
          <a:p>
            <a:pPr marL="0" indent="0" algn="ctr">
              <a:buNone/>
            </a:pPr>
            <a:r>
              <a:rPr lang="es-ES" dirty="0" smtClean="0"/>
              <a:t>Consulta de sentencias vía SISE</a:t>
            </a:r>
            <a:endParaRPr lang="es-ES" dirty="0"/>
          </a:p>
        </p:txBody>
      </p:sp>
    </p:spTree>
    <p:extLst>
      <p:ext uri="{BB962C8B-B14F-4D97-AF65-F5344CB8AC3E}">
        <p14:creationId xmlns:p14="http://schemas.microsoft.com/office/powerpoint/2010/main" val="3546890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4" name="Marcador de contenido 3" descr="CJF Inicial.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740418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4" name="Marcador de contenido 3" descr="CJF SISE 2.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1425924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4" name="Marcador de contenido 3" descr="CJF SISE 3.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1987912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normAutofit/>
          </a:bodyPr>
          <a:lstStyle/>
          <a:p>
            <a:r>
              <a:rPr lang="es-ES" dirty="0" smtClean="0"/>
              <a:t>Jorge Mario Pardo Rebolledo (2005):</a:t>
            </a:r>
          </a:p>
          <a:p>
            <a:pPr lvl="1" algn="just"/>
            <a:r>
              <a:rPr lang="es-ES" dirty="0"/>
              <a:t>a) Prestar un servicio de </a:t>
            </a:r>
            <a:r>
              <a:rPr lang="es-ES" dirty="0" smtClean="0"/>
              <a:t>administración </a:t>
            </a:r>
            <a:r>
              <a:rPr lang="es-ES" dirty="0"/>
              <a:t>de justicia </a:t>
            </a:r>
            <a:r>
              <a:rPr lang="es-ES" dirty="0" smtClean="0"/>
              <a:t>más </a:t>
            </a:r>
            <a:r>
              <a:rPr lang="es-ES" dirty="0"/>
              <a:t>eficiente a la sociedad, mediante el dictado de sentencias menos complejas en su </a:t>
            </a:r>
            <a:r>
              <a:rPr lang="es-ES" dirty="0" smtClean="0"/>
              <a:t>estructura</a:t>
            </a:r>
            <a:r>
              <a:rPr lang="es-ES" dirty="0"/>
              <a:t>. </a:t>
            </a:r>
          </a:p>
          <a:p>
            <a:pPr lvl="1" algn="just"/>
            <a:r>
              <a:rPr lang="es-ES" dirty="0"/>
              <a:t>b) Procurar que a </a:t>
            </a:r>
            <a:r>
              <a:rPr lang="es-ES" dirty="0" smtClean="0"/>
              <a:t>través </a:t>
            </a:r>
            <a:r>
              <a:rPr lang="es-ES" dirty="0"/>
              <a:t>de esa </a:t>
            </a:r>
            <a:r>
              <a:rPr lang="es-ES" dirty="0" smtClean="0"/>
              <a:t>simplificación </a:t>
            </a:r>
            <a:r>
              <a:rPr lang="es-ES" dirty="0"/>
              <a:t>nuestros fallos sean </a:t>
            </a:r>
            <a:r>
              <a:rPr lang="es-ES" dirty="0" smtClean="0"/>
              <a:t>perfectamente </a:t>
            </a:r>
            <a:r>
              <a:rPr lang="es-ES" dirty="0"/>
              <a:t>entendibles, ante todo, por parte del justiciable directamente. </a:t>
            </a:r>
          </a:p>
          <a:p>
            <a:pPr lvl="1"/>
            <a:endParaRPr lang="es-ES" dirty="0" smtClean="0"/>
          </a:p>
        </p:txBody>
      </p:sp>
    </p:spTree>
    <p:extLst>
      <p:ext uri="{BB962C8B-B14F-4D97-AF65-F5344CB8AC3E}">
        <p14:creationId xmlns:p14="http://schemas.microsoft.com/office/powerpoint/2010/main" val="1020390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4" name="Marcador de contenido 3" descr="CJF SISE 4.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1526981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4" name="Marcador de contenido 3" descr="CJF SISE 5.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1627282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4" name="Marcador de contenido 3" descr="CJF SISE 6.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317988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Herramientas de consulta</a:t>
            </a:r>
          </a:p>
        </p:txBody>
      </p:sp>
      <p:pic>
        <p:nvPicPr>
          <p:cNvPr id="4" name="Marcador de contenido 3" descr="CJF SISE 7.jpg"/>
          <p:cNvPicPr>
            <a:picLocks noGrp="1" noChangeAspect="1"/>
          </p:cNvPicPr>
          <p:nvPr>
            <p:ph idx="1"/>
          </p:nvPr>
        </p:nvPicPr>
        <p:blipFill>
          <a:blip r:embed="rId2">
            <a:extLst>
              <a:ext uri="{28A0092B-C50C-407E-A947-70E740481C1C}">
                <a14:useLocalDpi xmlns:a14="http://schemas.microsoft.com/office/drawing/2010/main" val="0"/>
              </a:ext>
            </a:extLst>
          </a:blip>
          <a:srcRect t="1091" b="1091"/>
          <a:stretch>
            <a:fillRect/>
          </a:stretch>
        </p:blipFill>
        <p:spPr/>
      </p:pic>
    </p:spTree>
    <p:extLst>
      <p:ext uri="{BB962C8B-B14F-4D97-AF65-F5344CB8AC3E}">
        <p14:creationId xmlns:p14="http://schemas.microsoft.com/office/powerpoint/2010/main" val="3300206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APPS</a:t>
            </a:r>
            <a:endParaRPr lang="es-ES" dirty="0"/>
          </a:p>
        </p:txBody>
      </p:sp>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a:p>
          <a:p>
            <a:pPr marL="0" indent="0" algn="ctr">
              <a:buNone/>
            </a:pPr>
            <a:r>
              <a:rPr lang="es-ES" dirty="0" smtClean="0"/>
              <a:t>Aplicaciones dispositivos móviles</a:t>
            </a:r>
          </a:p>
        </p:txBody>
      </p:sp>
    </p:spTree>
    <p:extLst>
      <p:ext uri="{BB962C8B-B14F-4D97-AF65-F5344CB8AC3E}">
        <p14:creationId xmlns:p14="http://schemas.microsoft.com/office/powerpoint/2010/main" val="2869986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APPS</a:t>
            </a:r>
            <a:endParaRPr lang="es-ES" dirty="0"/>
          </a:p>
        </p:txBody>
      </p:sp>
      <p:sp>
        <p:nvSpPr>
          <p:cNvPr id="3" name="Marcador de contenido 2"/>
          <p:cNvSpPr>
            <a:spLocks noGrp="1"/>
          </p:cNvSpPr>
          <p:nvPr>
            <p:ph idx="1"/>
          </p:nvPr>
        </p:nvSpPr>
        <p:spPr/>
        <p:txBody>
          <a:bodyPr/>
          <a:lstStyle/>
          <a:p>
            <a:r>
              <a:rPr lang="es-ES" dirty="0" smtClean="0"/>
              <a:t>SJF (antes IUS):</a:t>
            </a:r>
          </a:p>
          <a:p>
            <a:endParaRPr lang="es-ES" dirty="0"/>
          </a:p>
        </p:txBody>
      </p:sp>
      <p:pic>
        <p:nvPicPr>
          <p:cNvPr id="4" name="Imagen 3" descr="FullSizeRen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0" y="2330936"/>
            <a:ext cx="6590109" cy="4527063"/>
          </a:xfrm>
          <a:prstGeom prst="rect">
            <a:avLst/>
          </a:prstGeom>
        </p:spPr>
      </p:pic>
    </p:spTree>
    <p:extLst>
      <p:ext uri="{BB962C8B-B14F-4D97-AF65-F5344CB8AC3E}">
        <p14:creationId xmlns:p14="http://schemas.microsoft.com/office/powerpoint/2010/main" val="1982925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APPS</a:t>
            </a:r>
            <a:endParaRPr lang="es-ES" dirty="0"/>
          </a:p>
        </p:txBody>
      </p:sp>
      <p:sp>
        <p:nvSpPr>
          <p:cNvPr id="3" name="Marcador de contenido 2"/>
          <p:cNvSpPr>
            <a:spLocks noGrp="1"/>
          </p:cNvSpPr>
          <p:nvPr>
            <p:ph idx="1"/>
          </p:nvPr>
        </p:nvSpPr>
        <p:spPr/>
        <p:txBody>
          <a:bodyPr>
            <a:normAutofit lnSpcReduction="10000"/>
          </a:bodyPr>
          <a:lstStyle/>
          <a:p>
            <a:pPr algn="just"/>
            <a:r>
              <a:rPr lang="es-ES" dirty="0" smtClean="0"/>
              <a:t>Uso de dispositivos móviles, sobre computadoras es cada vez mayor. </a:t>
            </a:r>
          </a:p>
          <a:p>
            <a:pPr algn="just"/>
            <a:r>
              <a:rPr lang="es-ES" dirty="0" smtClean="0"/>
              <a:t>Es necesario que el SJF se consulte en teléfonos móviles.</a:t>
            </a:r>
          </a:p>
          <a:p>
            <a:pPr algn="just"/>
            <a:r>
              <a:rPr lang="es-ES" dirty="0" smtClean="0"/>
              <a:t>Una APP para el CJF:</a:t>
            </a:r>
          </a:p>
          <a:p>
            <a:pPr lvl="1" algn="just"/>
            <a:r>
              <a:rPr lang="es-ES" dirty="0" smtClean="0"/>
              <a:t>Tesis y jurisprudencias de TCC.</a:t>
            </a:r>
          </a:p>
          <a:p>
            <a:pPr lvl="1" algn="just"/>
            <a:r>
              <a:rPr lang="es-ES" dirty="0" smtClean="0"/>
              <a:t>Notas informativas.</a:t>
            </a:r>
          </a:p>
          <a:p>
            <a:pPr lvl="1" algn="just"/>
            <a:r>
              <a:rPr lang="es-ES" dirty="0" smtClean="0"/>
              <a:t>Notas de prensa.</a:t>
            </a:r>
          </a:p>
          <a:p>
            <a:pPr lvl="1" algn="just"/>
            <a:r>
              <a:rPr lang="es-ES" dirty="0" smtClean="0"/>
              <a:t>Notas DOF relativas a CJF.</a:t>
            </a:r>
            <a:endParaRPr lang="es-ES" dirty="0"/>
          </a:p>
        </p:txBody>
      </p:sp>
    </p:spTree>
    <p:extLst>
      <p:ext uri="{BB962C8B-B14F-4D97-AF65-F5344CB8AC3E}">
        <p14:creationId xmlns:p14="http://schemas.microsoft.com/office/powerpoint/2010/main" val="50107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lstStyle/>
          <a:p>
            <a:pPr lvl="1" algn="just"/>
            <a:r>
              <a:rPr lang="es-ES" dirty="0"/>
              <a:t>c) Con una estructura sencilla en la forma de </a:t>
            </a:r>
            <a:r>
              <a:rPr lang="es-ES" dirty="0" smtClean="0"/>
              <a:t>elaboración </a:t>
            </a:r>
            <a:r>
              <a:rPr lang="es-ES" dirty="0"/>
              <a:t>de </a:t>
            </a:r>
            <a:r>
              <a:rPr lang="es-ES" dirty="0" smtClean="0"/>
              <a:t>nuestras </a:t>
            </a:r>
            <a:r>
              <a:rPr lang="es-ES" dirty="0"/>
              <a:t>resoluciones, la parte considerativa de las mismas </a:t>
            </a:r>
            <a:r>
              <a:rPr lang="es-ES" dirty="0" smtClean="0"/>
              <a:t>deberá, </a:t>
            </a:r>
            <a:r>
              <a:rPr lang="es-ES" dirty="0"/>
              <a:t>a su vez, ser </a:t>
            </a:r>
            <a:r>
              <a:rPr lang="es-ES" dirty="0" err="1"/>
              <a:t>más</a:t>
            </a:r>
            <a:r>
              <a:rPr lang="es-ES" dirty="0"/>
              <a:t> clara y precisa, evitando al </a:t>
            </a:r>
            <a:r>
              <a:rPr lang="es-ES" dirty="0" smtClean="0"/>
              <a:t>máximo </a:t>
            </a:r>
            <a:r>
              <a:rPr lang="es-ES" dirty="0"/>
              <a:t>interpretaciones </a:t>
            </a:r>
            <a:r>
              <a:rPr lang="es-ES" dirty="0" smtClean="0"/>
              <a:t>erróneas </a:t>
            </a:r>
            <a:r>
              <a:rPr lang="es-ES" dirty="0"/>
              <a:t>o </a:t>
            </a:r>
            <a:r>
              <a:rPr lang="es-ES" dirty="0" smtClean="0"/>
              <a:t>confusas </a:t>
            </a:r>
            <a:r>
              <a:rPr lang="es-ES" dirty="0"/>
              <a:t>por parte de los abogados que litigan ante los tribunales federales. </a:t>
            </a:r>
          </a:p>
          <a:p>
            <a:pPr marL="0" indent="0">
              <a:buNone/>
            </a:pPr>
            <a:endParaRPr lang="es-ES" dirty="0"/>
          </a:p>
          <a:p>
            <a:endParaRPr lang="es-ES" dirty="0"/>
          </a:p>
        </p:txBody>
      </p:sp>
    </p:spTree>
    <p:extLst>
      <p:ext uri="{BB962C8B-B14F-4D97-AF65-F5344CB8AC3E}">
        <p14:creationId xmlns:p14="http://schemas.microsoft.com/office/powerpoint/2010/main" val="3116830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normAutofit fontScale="92500" lnSpcReduction="10000"/>
          </a:bodyPr>
          <a:lstStyle/>
          <a:p>
            <a:pPr lvl="1" algn="just"/>
            <a:r>
              <a:rPr lang="es-ES" dirty="0"/>
              <a:t>d) </a:t>
            </a:r>
            <a:r>
              <a:rPr lang="es-ES" dirty="0" err="1"/>
              <a:t>También</a:t>
            </a:r>
            <a:r>
              <a:rPr lang="es-ES" dirty="0"/>
              <a:t>, con una adecuada </a:t>
            </a:r>
            <a:r>
              <a:rPr lang="es-ES" dirty="0" err="1"/>
              <a:t>simplificación</a:t>
            </a:r>
            <a:r>
              <a:rPr lang="es-ES" dirty="0"/>
              <a:t> se </a:t>
            </a:r>
            <a:r>
              <a:rPr lang="es-ES" dirty="0" err="1"/>
              <a:t>generaría</a:t>
            </a:r>
            <a:r>
              <a:rPr lang="es-ES" dirty="0"/>
              <a:t> una mayor apertura y </a:t>
            </a:r>
            <a:r>
              <a:rPr lang="es-ES" dirty="0" err="1"/>
              <a:t>difusión</a:t>
            </a:r>
            <a:r>
              <a:rPr lang="es-ES" dirty="0"/>
              <a:t> del trabajo jurisdiccional en una doble vertiente, ya que, por una parte, nuestros fallos </a:t>
            </a:r>
            <a:r>
              <a:rPr lang="es-ES" dirty="0" err="1"/>
              <a:t>serían</a:t>
            </a:r>
            <a:r>
              <a:rPr lang="es-ES" dirty="0"/>
              <a:t> </a:t>
            </a:r>
            <a:r>
              <a:rPr lang="es-ES" dirty="0" err="1"/>
              <a:t>más</a:t>
            </a:r>
            <a:r>
              <a:rPr lang="es-ES" dirty="0"/>
              <a:t> accesibles al entendimiento del </a:t>
            </a:r>
            <a:r>
              <a:rPr lang="es-ES" dirty="0" err="1"/>
              <a:t>público</a:t>
            </a:r>
            <a:r>
              <a:rPr lang="es-ES" dirty="0"/>
              <a:t> en general y, por otra, siguiendo los lineamientos que </a:t>
            </a:r>
            <a:r>
              <a:rPr lang="es-ES" dirty="0" smtClean="0"/>
              <a:t>establece </a:t>
            </a:r>
            <a:r>
              <a:rPr lang="es-ES" dirty="0"/>
              <a:t>la Ley de Transparencia y Acceso a la </a:t>
            </a:r>
            <a:r>
              <a:rPr lang="es-ES" dirty="0" err="1"/>
              <a:t>Información</a:t>
            </a:r>
            <a:r>
              <a:rPr lang="es-ES" dirty="0"/>
              <a:t>, se </a:t>
            </a:r>
            <a:r>
              <a:rPr lang="es-ES" dirty="0" err="1"/>
              <a:t>lograría</a:t>
            </a:r>
            <a:r>
              <a:rPr lang="es-ES" dirty="0"/>
              <a:t> que las sentencias pudieran ser organizadas y administradas de manera </a:t>
            </a:r>
            <a:r>
              <a:rPr lang="es-ES" dirty="0" err="1"/>
              <a:t>más</a:t>
            </a:r>
            <a:r>
              <a:rPr lang="es-ES" dirty="0"/>
              <a:t> </a:t>
            </a:r>
            <a:r>
              <a:rPr lang="es-ES" dirty="0" err="1"/>
              <a:t>ágil</a:t>
            </a:r>
            <a:r>
              <a:rPr lang="es-ES" dirty="0"/>
              <a:t> y sencilla, mediante su consulta por conducto de los medios </a:t>
            </a:r>
            <a:r>
              <a:rPr lang="es-ES" dirty="0" err="1"/>
              <a:t>electrónicos</a:t>
            </a:r>
            <a:r>
              <a:rPr lang="es-ES" dirty="0"/>
              <a:t> y </a:t>
            </a:r>
            <a:r>
              <a:rPr lang="es-ES" dirty="0" err="1"/>
              <a:t>cibernéticos</a:t>
            </a:r>
            <a:r>
              <a:rPr lang="es-ES" dirty="0"/>
              <a:t> con los que se cuenta en la actualidad. </a:t>
            </a:r>
          </a:p>
          <a:p>
            <a:endParaRPr lang="es-ES" dirty="0"/>
          </a:p>
        </p:txBody>
      </p:sp>
    </p:spTree>
    <p:extLst>
      <p:ext uri="{BB962C8B-B14F-4D97-AF65-F5344CB8AC3E}">
        <p14:creationId xmlns:p14="http://schemas.microsoft.com/office/powerpoint/2010/main" val="260068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normAutofit fontScale="85000" lnSpcReduction="10000"/>
          </a:bodyPr>
          <a:lstStyle/>
          <a:p>
            <a:pPr algn="just"/>
            <a:r>
              <a:rPr lang="es-ES" dirty="0"/>
              <a:t>e) Asimismo, los juzgadores federales nos </a:t>
            </a:r>
            <a:r>
              <a:rPr lang="es-ES" dirty="0" err="1"/>
              <a:t>veríamos</a:t>
            </a:r>
            <a:r>
              <a:rPr lang="es-ES" dirty="0"/>
              <a:t> beneficiados </a:t>
            </a:r>
            <a:r>
              <a:rPr lang="es-ES" dirty="0" smtClean="0"/>
              <a:t>propiciando </a:t>
            </a:r>
            <a:r>
              <a:rPr lang="es-ES" dirty="0"/>
              <a:t>la </a:t>
            </a:r>
            <a:r>
              <a:rPr lang="es-ES" dirty="0" err="1"/>
              <a:t>simplificación</a:t>
            </a:r>
            <a:r>
              <a:rPr lang="es-ES" dirty="0"/>
              <a:t> de la que se viene hablando, ya que nuestra labor de </a:t>
            </a:r>
            <a:r>
              <a:rPr lang="es-ES" dirty="0" err="1"/>
              <a:t>revisión</a:t>
            </a:r>
            <a:r>
              <a:rPr lang="es-ES" dirty="0"/>
              <a:t> se </a:t>
            </a:r>
            <a:r>
              <a:rPr lang="es-ES" dirty="0" err="1"/>
              <a:t>haría</a:t>
            </a:r>
            <a:r>
              <a:rPr lang="es-ES" dirty="0"/>
              <a:t> en un tiempo menor. </a:t>
            </a:r>
          </a:p>
          <a:p>
            <a:pPr algn="just"/>
            <a:r>
              <a:rPr lang="es-ES" dirty="0"/>
              <a:t>f) Finalmente, la </a:t>
            </a:r>
            <a:r>
              <a:rPr lang="es-ES" dirty="0" err="1"/>
              <a:t>simplificación</a:t>
            </a:r>
            <a:r>
              <a:rPr lang="es-ES" dirty="0"/>
              <a:t> </a:t>
            </a:r>
            <a:r>
              <a:rPr lang="es-ES" dirty="0" err="1"/>
              <a:t>podría</a:t>
            </a:r>
            <a:r>
              <a:rPr lang="es-ES" dirty="0"/>
              <a:t> ser un motivo </a:t>
            </a:r>
            <a:r>
              <a:rPr lang="es-ES" dirty="0" err="1"/>
              <a:t>más</a:t>
            </a:r>
            <a:r>
              <a:rPr lang="es-ES" dirty="0"/>
              <a:t> para replantearnos la forma en la que venimos </a:t>
            </a:r>
            <a:r>
              <a:rPr lang="es-ES" dirty="0" err="1"/>
              <a:t>desempeñando</a:t>
            </a:r>
            <a:r>
              <a:rPr lang="es-ES" dirty="0"/>
              <a:t> nuestro trabajo cotidianamente, buscando nuevos caminos en aras de mejorar la </a:t>
            </a:r>
            <a:r>
              <a:rPr lang="es-ES" dirty="0" err="1" smtClean="0"/>
              <a:t>administración</a:t>
            </a:r>
            <a:r>
              <a:rPr lang="es-ES" dirty="0" smtClean="0"/>
              <a:t> </a:t>
            </a:r>
            <a:r>
              <a:rPr lang="es-ES" dirty="0"/>
              <a:t>de justicia en nuestro </a:t>
            </a:r>
            <a:r>
              <a:rPr lang="es-ES" dirty="0" err="1"/>
              <a:t>país</a:t>
            </a:r>
            <a:r>
              <a:rPr lang="es-ES" dirty="0"/>
              <a:t> y trascender a la </a:t>
            </a:r>
            <a:r>
              <a:rPr lang="es-ES" dirty="0" err="1"/>
              <a:t>función</a:t>
            </a:r>
            <a:r>
              <a:rPr lang="es-ES" dirty="0"/>
              <a:t> de meros aplicadores de la ley. </a:t>
            </a:r>
          </a:p>
        </p:txBody>
      </p:sp>
    </p:spTree>
    <p:extLst>
      <p:ext uri="{BB962C8B-B14F-4D97-AF65-F5344CB8AC3E}">
        <p14:creationId xmlns:p14="http://schemas.microsoft.com/office/powerpoint/2010/main" val="342592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lstStyle/>
          <a:p>
            <a:r>
              <a:rPr lang="es-ES" dirty="0" smtClean="0"/>
              <a:t>Juan José Olvera López (2013):</a:t>
            </a:r>
          </a:p>
          <a:p>
            <a:pPr lvl="1" algn="just"/>
            <a:r>
              <a:rPr lang="es-ES" dirty="0"/>
              <a:t>Un pronunciamiento extenso, por regla general, está </a:t>
            </a:r>
            <a:r>
              <a:rPr lang="es-ES" dirty="0" err="1"/>
              <a:t>reñido</a:t>
            </a:r>
            <a:r>
              <a:rPr lang="es-ES" dirty="0"/>
              <a:t> con la calidad, sobre todo cuando se hace con la </a:t>
            </a:r>
            <a:r>
              <a:rPr lang="es-ES" dirty="0" err="1"/>
              <a:t>convicción</a:t>
            </a:r>
            <a:r>
              <a:rPr lang="es-ES" dirty="0"/>
              <a:t> de que ninguna utilidad aporta al trabajo intelectual invertido en ello. </a:t>
            </a:r>
            <a:endParaRPr lang="es-ES" dirty="0" smtClean="0"/>
          </a:p>
          <a:p>
            <a:pPr lvl="1" algn="just"/>
            <a:r>
              <a:rPr lang="es-ES" dirty="0"/>
              <a:t>Las sentencias, como acto de autoridad que son, no escapan al deber </a:t>
            </a:r>
            <a:r>
              <a:rPr lang="es-ES" dirty="0" smtClean="0"/>
              <a:t>constitucional </a:t>
            </a:r>
            <a:r>
              <a:rPr lang="es-ES" dirty="0"/>
              <a:t>de ser puestas a </a:t>
            </a:r>
            <a:r>
              <a:rPr lang="es-ES" dirty="0" err="1"/>
              <a:t>disposición</a:t>
            </a:r>
            <a:r>
              <a:rPr lang="es-ES" dirty="0"/>
              <a:t> ya no </a:t>
            </a:r>
            <a:r>
              <a:rPr lang="es-ES" dirty="0" err="1"/>
              <a:t>sólo</a:t>
            </a:r>
            <a:r>
              <a:rPr lang="es-ES" dirty="0"/>
              <a:t> de las partes sino del </a:t>
            </a:r>
            <a:r>
              <a:rPr lang="es-ES" dirty="0" err="1"/>
              <a:t>público</a:t>
            </a:r>
            <a:r>
              <a:rPr lang="es-ES" dirty="0"/>
              <a:t> en general. </a:t>
            </a:r>
          </a:p>
          <a:p>
            <a:pPr lvl="1" algn="just"/>
            <a:endParaRPr lang="es-ES" dirty="0"/>
          </a:p>
          <a:p>
            <a:pPr lvl="1"/>
            <a:endParaRPr lang="es-ES" dirty="0"/>
          </a:p>
        </p:txBody>
      </p:sp>
    </p:spTree>
    <p:extLst>
      <p:ext uri="{BB962C8B-B14F-4D97-AF65-F5344CB8AC3E}">
        <p14:creationId xmlns:p14="http://schemas.microsoft.com/office/powerpoint/2010/main" val="272071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Sentencias Ciudadanas</a:t>
            </a:r>
            <a:endParaRPr lang="es-ES" dirty="0"/>
          </a:p>
        </p:txBody>
      </p:sp>
      <p:sp>
        <p:nvSpPr>
          <p:cNvPr id="3" name="Marcador de contenido 2"/>
          <p:cNvSpPr>
            <a:spLocks noGrp="1"/>
          </p:cNvSpPr>
          <p:nvPr>
            <p:ph idx="1"/>
          </p:nvPr>
        </p:nvSpPr>
        <p:spPr/>
        <p:txBody>
          <a:bodyPr/>
          <a:lstStyle/>
          <a:p>
            <a:pPr lvl="1" algn="just"/>
            <a:r>
              <a:rPr lang="es-ES" dirty="0"/>
              <a:t>Por supuesto que la transparencia no persigue anteponer los intereses de </a:t>
            </a:r>
            <a:r>
              <a:rPr lang="es-ES" dirty="0" err="1"/>
              <a:t>información</a:t>
            </a:r>
            <a:r>
              <a:rPr lang="es-ES" dirty="0"/>
              <a:t> de todos los gobernados por encima de los que corresponden a los destinatarios directos de los actos de autoridad, ni ha de lograr su plena </a:t>
            </a:r>
            <a:r>
              <a:rPr lang="es-ES" dirty="0" err="1"/>
              <a:t>satisfacción</a:t>
            </a:r>
            <a:r>
              <a:rPr lang="es-ES" dirty="0"/>
              <a:t> con una </a:t>
            </a:r>
            <a:r>
              <a:rPr lang="es-ES" dirty="0" err="1"/>
              <a:t>decisión</a:t>
            </a:r>
            <a:r>
              <a:rPr lang="es-ES" dirty="0"/>
              <a:t> sobresaturada; en todo caso, aporta </a:t>
            </a:r>
            <a:r>
              <a:rPr lang="es-ES" dirty="0" err="1"/>
              <a:t>más</a:t>
            </a:r>
            <a:r>
              <a:rPr lang="es-ES" dirty="0"/>
              <a:t> a ese </a:t>
            </a:r>
            <a:r>
              <a:rPr lang="es-ES" dirty="0" err="1"/>
              <a:t>interés</a:t>
            </a:r>
            <a:r>
              <a:rPr lang="es-ES" dirty="0"/>
              <a:t> </a:t>
            </a:r>
            <a:r>
              <a:rPr lang="es-ES" b="1" u="sng" dirty="0"/>
              <a:t>el lenguaje claro y sencillo, contenido en una sentencia breve</a:t>
            </a:r>
            <a:r>
              <a:rPr lang="es-ES" dirty="0"/>
              <a:t>. </a:t>
            </a:r>
          </a:p>
          <a:p>
            <a:endParaRPr lang="es-ES" dirty="0"/>
          </a:p>
        </p:txBody>
      </p:sp>
    </p:spTree>
    <p:extLst>
      <p:ext uri="{BB962C8B-B14F-4D97-AF65-F5344CB8AC3E}">
        <p14:creationId xmlns:p14="http://schemas.microsoft.com/office/powerpoint/2010/main" val="28321596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TotalTime>
  <Words>1482</Words>
  <Application>Microsoft Office PowerPoint</Application>
  <PresentationFormat>Presentación en pantalla (4:3)</PresentationFormat>
  <Paragraphs>120</Paragraphs>
  <Slides>46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46</vt:i4>
      </vt:variant>
    </vt:vector>
  </HeadingPairs>
  <TitlesOfParts>
    <vt:vector size="49" baseType="lpstr">
      <vt:lpstr>Arial</vt:lpstr>
      <vt:lpstr>Calibri</vt:lpstr>
      <vt:lpstr>Tema de Office</vt:lpstr>
      <vt:lpstr>Publicidad de sentencias y mejora de herramientas para su consulta</vt:lpstr>
      <vt:lpstr>Desarrollo</vt:lpstr>
      <vt:lpstr>Sentencias ciudadanas</vt:lpstr>
      <vt:lpstr>Sentencias ciudadanas</vt:lpstr>
      <vt:lpstr>Sentencias Ciudadanas</vt:lpstr>
      <vt:lpstr>Sentencias Ciudadanas</vt:lpstr>
      <vt:lpstr>Sentencias Ciudadanas</vt:lpstr>
      <vt:lpstr>Sentencias Ciudadanas</vt:lpstr>
      <vt:lpstr>Sentencias Ciudadanas</vt:lpstr>
      <vt:lpstr>Sentencias Ciudadanas</vt:lpstr>
      <vt:lpstr>Sentencias Ciudadanas</vt:lpstr>
      <vt:lpstr>Sentencias Ciudadanas</vt:lpstr>
      <vt:lpstr>Sentencias Ciudadanas</vt:lpstr>
      <vt:lpstr>Sentencias Ciudadanas</vt:lpstr>
      <vt:lpstr>Sentencias Ciudadanas</vt:lpstr>
      <vt:lpstr>Sentencias Ciudadanas</vt:lpstr>
      <vt:lpstr>Sentencias Ciudadanas</vt:lpstr>
      <vt:lpstr>Sentencias Ciudadanas</vt:lpstr>
      <vt:lpstr>Sentencias Ciudadanas</vt:lpstr>
      <vt:lpstr>Sentencias Ciudadanas</vt:lpstr>
      <vt:lpstr>Sentencias Ciudadanas</vt:lpstr>
      <vt:lpstr>Presentación de PowerPoint</vt:lpstr>
      <vt:lpstr>Presentación de PowerPoint</vt:lpstr>
      <vt:lpstr>Herramientas de consulta</vt:lpstr>
      <vt:lpstr>Herramientas de consulta</vt:lpstr>
      <vt:lpstr>Herramientas de consulta</vt:lpstr>
      <vt:lpstr>Herramientas de consulta</vt:lpstr>
      <vt:lpstr>Herramientas de consulta</vt:lpstr>
      <vt:lpstr>Herramientas de consulta</vt:lpstr>
      <vt:lpstr>Herramientas de consulta</vt:lpstr>
      <vt:lpstr>Herramientas de consulta</vt:lpstr>
      <vt:lpstr>Herramientas de consulta</vt:lpstr>
      <vt:lpstr>Herramientas de consulta</vt:lpstr>
      <vt:lpstr>Herramientas de consulta</vt:lpstr>
      <vt:lpstr>Presentación de PowerPoint</vt:lpstr>
      <vt:lpstr>Presentación de PowerPoint</vt:lpstr>
      <vt:lpstr>Herramientas de consulta</vt:lpstr>
      <vt:lpstr>Herramientas de consulta</vt:lpstr>
      <vt:lpstr>Herramientas de consulta</vt:lpstr>
      <vt:lpstr>Herramientas de consulta</vt:lpstr>
      <vt:lpstr>Herramientas de consulta</vt:lpstr>
      <vt:lpstr>Herramientas de consulta</vt:lpstr>
      <vt:lpstr>Herramientas de consulta</vt:lpstr>
      <vt:lpstr>APPS</vt:lpstr>
      <vt:lpstr>APPS</vt:lpstr>
      <vt:lpstr>APPS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Publicidad de sentencias y mejora de herramientas para su consulta</dc:title>
  <dc:creator>Carlos Soto</dc:creator>
  <cp:lastModifiedBy>MARIA GABRIELA RUIZ CONTRERAS</cp:lastModifiedBy>
  <cp:revision>16</cp:revision>
  <dcterms:created xsi:type="dcterms:W3CDTF">2016-10-26T12:36:04Z</dcterms:created>
  <dcterms:modified xsi:type="dcterms:W3CDTF">2016-10-27T14:41:27Z</dcterms:modified>
</cp:coreProperties>
</file>