
<file path=[Content_Types].xml><?xml version="1.0" encoding="utf-8"?>
<Types xmlns="http://schemas.openxmlformats.org/package/2006/content-types">
  <Default Extension="png" ContentType="image/png"/>
  <Default Extension="mpg" ContentType="video/mpeg"/>
  <Default Extension="jpeg" ContentType="image/jpeg"/>
  <Default Extension="jpe"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2" r:id="rId3"/>
    <p:sldId id="313" r:id="rId4"/>
    <p:sldId id="314" r:id="rId5"/>
    <p:sldId id="315" r:id="rId6"/>
    <p:sldId id="326" r:id="rId7"/>
    <p:sldId id="321" r:id="rId8"/>
    <p:sldId id="317" r:id="rId9"/>
    <p:sldId id="318" r:id="rId10"/>
    <p:sldId id="319" r:id="rId11"/>
    <p:sldId id="327" r:id="rId12"/>
    <p:sldId id="328" r:id="rId13"/>
    <p:sldId id="329" r:id="rId14"/>
    <p:sldId id="274" r:id="rId15"/>
    <p:sldId id="281" r:id="rId16"/>
    <p:sldId id="283" r:id="rId17"/>
    <p:sldId id="287" r:id="rId18"/>
    <p:sldId id="323" r:id="rId19"/>
    <p:sldId id="324" r:id="rId20"/>
    <p:sldId id="325" r:id="rId21"/>
    <p:sldId id="295" r:id="rId22"/>
    <p:sldId id="291" r:id="rId23"/>
    <p:sldId id="296" r:id="rId24"/>
    <p:sldId id="294" r:id="rId25"/>
    <p:sldId id="297" r:id="rId26"/>
    <p:sldId id="301" r:id="rId27"/>
    <p:sldId id="308" r:id="rId28"/>
    <p:sldId id="331" r:id="rId29"/>
    <p:sldId id="330" r:id="rId30"/>
    <p:sldId id="311" r:id="rId31"/>
    <p:sldId id="309" r:id="rId32"/>
    <p:sldId id="312" r:id="rId33"/>
    <p:sldId id="335" r:id="rId34"/>
    <p:sldId id="336" r:id="rId35"/>
    <p:sldId id="340" r:id="rId36"/>
    <p:sldId id="334" r:id="rId37"/>
    <p:sldId id="337" r:id="rId38"/>
    <p:sldId id="338" r:id="rId39"/>
    <p:sldId id="332" r:id="rId40"/>
    <p:sldId id="339" r:id="rId41"/>
    <p:sldId id="333"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90" d="100"/>
          <a:sy n="90" d="100"/>
        </p:scale>
        <p:origin x="-492" y="-9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12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juris\Downloads\Informe_solicitudes_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4.9937570895120763E-2"/>
          <c:y val="0.11641717701953921"/>
          <c:w val="0.89134719358818315"/>
          <c:h val="0.82950466608340623"/>
        </c:manualLayout>
      </c:layout>
      <c:barChart>
        <c:barDir val="bar"/>
        <c:grouping val="clustered"/>
        <c:varyColors val="0"/>
        <c:ser>
          <c:idx val="0"/>
          <c:order val="0"/>
          <c:spPr>
            <a:solidFill>
              <a:srgbClr val="006A71"/>
            </a:solidFill>
          </c:spPr>
          <c:invertIfNegative val="0"/>
          <c:dLbls>
            <c:numFmt formatCode="#,##0" sourceLinked="0"/>
            <c:spPr>
              <a:noFill/>
              <a:ln w="25400">
                <a:noFill/>
              </a:ln>
            </c:spPr>
            <c:txPr>
              <a:bodyPr/>
              <a:lstStyle/>
              <a:p>
                <a:pPr>
                  <a:defRPr sz="900" b="1">
                    <a:latin typeface="Arial" pitchFamily="34" charset="0"/>
                    <a:cs typeface="Arial" pitchFamily="34" charset="0"/>
                  </a:defRPr>
                </a:pPr>
                <a:endParaRPr lang="es-MX"/>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[Informe_solicitudes_2016.xls]DatosGrafico!$B$5:$J$5</c:f>
              <c:strCache>
                <c:ptCount val="9"/>
                <c:pt idx="0">
                  <c:v>Ene</c:v>
                </c:pt>
                <c:pt idx="1">
                  <c:v>Feb</c:v>
                </c:pt>
                <c:pt idx="2">
                  <c:v>Mar</c:v>
                </c:pt>
                <c:pt idx="3">
                  <c:v>Abr</c:v>
                </c:pt>
                <c:pt idx="4">
                  <c:v>May</c:v>
                </c:pt>
                <c:pt idx="5">
                  <c:v>Jun</c:v>
                </c:pt>
                <c:pt idx="6">
                  <c:v>Jul</c:v>
                </c:pt>
                <c:pt idx="7">
                  <c:v>Ago</c:v>
                </c:pt>
                <c:pt idx="8">
                  <c:v>Sep</c:v>
                </c:pt>
              </c:strCache>
            </c:strRef>
          </c:cat>
          <c:val>
            <c:numRef>
              <c:f>[Informe_solicitudes_2016.xls]DatosGrafico!$B$6:$J$6</c:f>
              <c:numCache>
                <c:formatCode>General</c:formatCode>
                <c:ptCount val="9"/>
                <c:pt idx="0">
                  <c:v>3249</c:v>
                </c:pt>
                <c:pt idx="1">
                  <c:v>4354</c:v>
                </c:pt>
                <c:pt idx="2">
                  <c:v>4260</c:v>
                </c:pt>
                <c:pt idx="3">
                  <c:v>4372</c:v>
                </c:pt>
                <c:pt idx="4">
                  <c:v>4010</c:v>
                </c:pt>
                <c:pt idx="5">
                  <c:v>4019</c:v>
                </c:pt>
                <c:pt idx="6">
                  <c:v>2196</c:v>
                </c:pt>
                <c:pt idx="7">
                  <c:v>3789</c:v>
                </c:pt>
                <c:pt idx="8">
                  <c:v>4800</c:v>
                </c:pt>
              </c:numCache>
            </c:numRef>
          </c:val>
          <c:extLst xmlns:c16r2="http://schemas.microsoft.com/office/drawing/2015/06/chart">
            <c:ext xmlns:c16="http://schemas.microsoft.com/office/drawing/2014/chart" uri="{C3380CC4-5D6E-409C-BE32-E72D297353CC}">
              <c16:uniqueId val="{00000000-092D-4E67-99B5-DE430DCBB440}"/>
            </c:ext>
          </c:extLst>
        </c:ser>
        <c:dLbls>
          <c:showLegendKey val="0"/>
          <c:showVal val="0"/>
          <c:showCatName val="0"/>
          <c:showSerName val="0"/>
          <c:showPercent val="0"/>
          <c:showBubbleSize val="0"/>
        </c:dLbls>
        <c:gapWidth val="150"/>
        <c:axId val="157925760"/>
        <c:axId val="157928064"/>
      </c:barChart>
      <c:catAx>
        <c:axId val="157925760"/>
        <c:scaling>
          <c:orientation val="minMax"/>
        </c:scaling>
        <c:delete val="0"/>
        <c:axPos val="l"/>
        <c:numFmt formatCode="General" sourceLinked="1"/>
        <c:majorTickMark val="out"/>
        <c:minorTickMark val="none"/>
        <c:tickLblPos val="nextTo"/>
        <c:txPr>
          <a:bodyPr/>
          <a:lstStyle/>
          <a:p>
            <a:pPr>
              <a:defRPr sz="800" b="1">
                <a:latin typeface="Georgia" pitchFamily="18" charset="0"/>
              </a:defRPr>
            </a:pPr>
            <a:endParaRPr lang="es-MX"/>
          </a:p>
        </c:txPr>
        <c:crossAx val="157928064"/>
        <c:crosses val="autoZero"/>
        <c:auto val="1"/>
        <c:lblAlgn val="ctr"/>
        <c:lblOffset val="100"/>
        <c:noMultiLvlLbl val="0"/>
      </c:catAx>
      <c:valAx>
        <c:axId val="157928064"/>
        <c:scaling>
          <c:orientation val="minMax"/>
        </c:scaling>
        <c:delete val="0"/>
        <c:axPos val="b"/>
        <c:numFmt formatCode="#,##0" sourceLinked="0"/>
        <c:majorTickMark val="out"/>
        <c:minorTickMark val="none"/>
        <c:tickLblPos val="nextTo"/>
        <c:txPr>
          <a:bodyPr/>
          <a:lstStyle/>
          <a:p>
            <a:pPr>
              <a:defRPr sz="800">
                <a:latin typeface="Arial" pitchFamily="34" charset="0"/>
                <a:cs typeface="Arial" pitchFamily="34" charset="0"/>
              </a:defRPr>
            </a:pPr>
            <a:endParaRPr lang="es-MX"/>
          </a:p>
        </c:txPr>
        <c:crossAx val="157925760"/>
        <c:crosses val="autoZero"/>
        <c:crossBetween val="between"/>
      </c:valAx>
      <c:spPr>
        <a:noFill/>
        <a:ln w="25400">
          <a:noFill/>
        </a:ln>
      </c:spPr>
    </c:plotArea>
    <c:plotVisOnly val="1"/>
    <c:dispBlanksAs val="gap"/>
    <c:showDLblsOverMax val="0"/>
  </c:chart>
  <c:spPr>
    <a:noFill/>
    <a:ln>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23EDB2-1F59-4504-B86C-B8BE42B438A4}" type="doc">
      <dgm:prSet loTypeId="urn:microsoft.com/office/officeart/2005/8/layout/venn1" loCatId="relationship" qsTypeId="urn:microsoft.com/office/officeart/2005/8/quickstyle/simple5" qsCatId="simple" csTypeId="urn:microsoft.com/office/officeart/2005/8/colors/colorful4" csCatId="colorful" phldr="1"/>
      <dgm:spPr/>
    </dgm:pt>
    <dgm:pt modelId="{7A57CA7B-496E-4888-9E88-AC6B0E1FFDDF}">
      <dgm:prSet phldrT="[Texto]"/>
      <dgm:spPr/>
      <dgm:t>
        <a:bodyPr/>
        <a:lstStyle/>
        <a:p>
          <a:r>
            <a:rPr lang="es-MX" b="1" dirty="0"/>
            <a:t>Abierto</a:t>
          </a:r>
        </a:p>
      </dgm:t>
    </dgm:pt>
    <dgm:pt modelId="{00942307-764C-41FC-BD99-E8D2866C8B20}" type="parTrans" cxnId="{1338477A-ABAD-4C2E-A2E0-BBE807ECAAED}">
      <dgm:prSet/>
      <dgm:spPr/>
      <dgm:t>
        <a:bodyPr/>
        <a:lstStyle/>
        <a:p>
          <a:endParaRPr lang="es-MX"/>
        </a:p>
      </dgm:t>
    </dgm:pt>
    <dgm:pt modelId="{F0CCDAC4-28F7-4C43-97DE-9DE1177F302A}" type="sibTrans" cxnId="{1338477A-ABAD-4C2E-A2E0-BBE807ECAAED}">
      <dgm:prSet/>
      <dgm:spPr/>
      <dgm:t>
        <a:bodyPr/>
        <a:lstStyle/>
        <a:p>
          <a:endParaRPr lang="es-MX"/>
        </a:p>
      </dgm:t>
    </dgm:pt>
    <dgm:pt modelId="{8EA45B97-3E2D-4AAB-B4DF-7B2D4C083A4B}">
      <dgm:prSet phldrT="[Texto]"/>
      <dgm:spPr/>
      <dgm:t>
        <a:bodyPr/>
        <a:lstStyle/>
        <a:p>
          <a:r>
            <a:rPr lang="es-MX" b="1" dirty="0"/>
            <a:t>Gobierno</a:t>
          </a:r>
        </a:p>
      </dgm:t>
    </dgm:pt>
    <dgm:pt modelId="{E05988CA-002D-4F81-B005-15F436ABB5B3}" type="parTrans" cxnId="{D1B9A9F3-F4F8-4FDC-BB77-50EFBB94D4CD}">
      <dgm:prSet/>
      <dgm:spPr/>
      <dgm:t>
        <a:bodyPr/>
        <a:lstStyle/>
        <a:p>
          <a:endParaRPr lang="es-MX"/>
        </a:p>
      </dgm:t>
    </dgm:pt>
    <dgm:pt modelId="{BF653F14-D729-4371-B802-75B79C7B8E4B}" type="sibTrans" cxnId="{D1B9A9F3-F4F8-4FDC-BB77-50EFBB94D4CD}">
      <dgm:prSet/>
      <dgm:spPr/>
      <dgm:t>
        <a:bodyPr/>
        <a:lstStyle/>
        <a:p>
          <a:endParaRPr lang="es-MX"/>
        </a:p>
      </dgm:t>
    </dgm:pt>
    <dgm:pt modelId="{84826254-D0D8-4E95-8D26-6D4284449766}">
      <dgm:prSet phldrT="[Texto]"/>
      <dgm:spPr/>
      <dgm:t>
        <a:bodyPr/>
        <a:lstStyle/>
        <a:p>
          <a:r>
            <a:rPr lang="es-MX" b="1" dirty="0"/>
            <a:t>Datos</a:t>
          </a:r>
        </a:p>
      </dgm:t>
    </dgm:pt>
    <dgm:pt modelId="{A82342FC-0540-4ABB-8CF8-96AE583D4C2E}" type="parTrans" cxnId="{81279E0F-3EA8-497A-890D-037241B641E9}">
      <dgm:prSet/>
      <dgm:spPr/>
      <dgm:t>
        <a:bodyPr/>
        <a:lstStyle/>
        <a:p>
          <a:endParaRPr lang="es-MX"/>
        </a:p>
      </dgm:t>
    </dgm:pt>
    <dgm:pt modelId="{433074F8-818D-42BE-81D8-2F6CDC34165A}" type="sibTrans" cxnId="{81279E0F-3EA8-497A-890D-037241B641E9}">
      <dgm:prSet/>
      <dgm:spPr/>
      <dgm:t>
        <a:bodyPr/>
        <a:lstStyle/>
        <a:p>
          <a:endParaRPr lang="es-MX"/>
        </a:p>
      </dgm:t>
    </dgm:pt>
    <dgm:pt modelId="{FB30B962-8F6C-4FBD-BA96-A8DF466AE34F}" type="pres">
      <dgm:prSet presAssocID="{9223EDB2-1F59-4504-B86C-B8BE42B438A4}" presName="compositeShape" presStyleCnt="0">
        <dgm:presLayoutVars>
          <dgm:chMax val="7"/>
          <dgm:dir/>
          <dgm:resizeHandles val="exact"/>
        </dgm:presLayoutVars>
      </dgm:prSet>
      <dgm:spPr/>
    </dgm:pt>
    <dgm:pt modelId="{FD8DF657-A4FC-4D02-8639-7F6A2FAAC244}" type="pres">
      <dgm:prSet presAssocID="{7A57CA7B-496E-4888-9E88-AC6B0E1FFDDF}" presName="circ1" presStyleLbl="vennNode1" presStyleIdx="0" presStyleCnt="3"/>
      <dgm:spPr/>
      <dgm:t>
        <a:bodyPr/>
        <a:lstStyle/>
        <a:p>
          <a:endParaRPr lang="es-MX"/>
        </a:p>
      </dgm:t>
    </dgm:pt>
    <dgm:pt modelId="{2385758E-61DF-497F-9511-4329C37DBB41}" type="pres">
      <dgm:prSet presAssocID="{7A57CA7B-496E-4888-9E88-AC6B0E1FFDDF}" presName="circ1Tx" presStyleLbl="revTx" presStyleIdx="0" presStyleCnt="0">
        <dgm:presLayoutVars>
          <dgm:chMax val="0"/>
          <dgm:chPref val="0"/>
          <dgm:bulletEnabled val="1"/>
        </dgm:presLayoutVars>
      </dgm:prSet>
      <dgm:spPr/>
      <dgm:t>
        <a:bodyPr/>
        <a:lstStyle/>
        <a:p>
          <a:endParaRPr lang="es-MX"/>
        </a:p>
      </dgm:t>
    </dgm:pt>
    <dgm:pt modelId="{D83A08CA-BC5C-4550-9E35-A02EB589EC0A}" type="pres">
      <dgm:prSet presAssocID="{8EA45B97-3E2D-4AAB-B4DF-7B2D4C083A4B}" presName="circ2" presStyleLbl="vennNode1" presStyleIdx="1" presStyleCnt="3"/>
      <dgm:spPr/>
      <dgm:t>
        <a:bodyPr/>
        <a:lstStyle/>
        <a:p>
          <a:endParaRPr lang="es-MX"/>
        </a:p>
      </dgm:t>
    </dgm:pt>
    <dgm:pt modelId="{DE7BB38D-AD5D-42BC-8D72-F4DEEBBF47CC}" type="pres">
      <dgm:prSet presAssocID="{8EA45B97-3E2D-4AAB-B4DF-7B2D4C083A4B}" presName="circ2Tx" presStyleLbl="revTx" presStyleIdx="0" presStyleCnt="0">
        <dgm:presLayoutVars>
          <dgm:chMax val="0"/>
          <dgm:chPref val="0"/>
          <dgm:bulletEnabled val="1"/>
        </dgm:presLayoutVars>
      </dgm:prSet>
      <dgm:spPr/>
      <dgm:t>
        <a:bodyPr/>
        <a:lstStyle/>
        <a:p>
          <a:endParaRPr lang="es-MX"/>
        </a:p>
      </dgm:t>
    </dgm:pt>
    <dgm:pt modelId="{71280CDE-097D-45E7-B5F2-32838711C2B4}" type="pres">
      <dgm:prSet presAssocID="{84826254-D0D8-4E95-8D26-6D4284449766}" presName="circ3" presStyleLbl="vennNode1" presStyleIdx="2" presStyleCnt="3"/>
      <dgm:spPr/>
      <dgm:t>
        <a:bodyPr/>
        <a:lstStyle/>
        <a:p>
          <a:endParaRPr lang="es-MX"/>
        </a:p>
      </dgm:t>
    </dgm:pt>
    <dgm:pt modelId="{29EB4048-FDDF-4628-BE06-55D35D705BCD}" type="pres">
      <dgm:prSet presAssocID="{84826254-D0D8-4E95-8D26-6D4284449766}" presName="circ3Tx" presStyleLbl="revTx" presStyleIdx="0" presStyleCnt="0">
        <dgm:presLayoutVars>
          <dgm:chMax val="0"/>
          <dgm:chPref val="0"/>
          <dgm:bulletEnabled val="1"/>
        </dgm:presLayoutVars>
      </dgm:prSet>
      <dgm:spPr/>
      <dgm:t>
        <a:bodyPr/>
        <a:lstStyle/>
        <a:p>
          <a:endParaRPr lang="es-MX"/>
        </a:p>
      </dgm:t>
    </dgm:pt>
  </dgm:ptLst>
  <dgm:cxnLst>
    <dgm:cxn modelId="{93BD66F3-719C-47F4-A0D5-2BE87B26BD46}" type="presOf" srcId="{8EA45B97-3E2D-4AAB-B4DF-7B2D4C083A4B}" destId="{DE7BB38D-AD5D-42BC-8D72-F4DEEBBF47CC}" srcOrd="1" destOrd="0" presId="urn:microsoft.com/office/officeart/2005/8/layout/venn1"/>
    <dgm:cxn modelId="{3C15D49B-1D13-47E6-8E7D-BBFE5BFCC29D}" type="presOf" srcId="{84826254-D0D8-4E95-8D26-6D4284449766}" destId="{29EB4048-FDDF-4628-BE06-55D35D705BCD}" srcOrd="1" destOrd="0" presId="urn:microsoft.com/office/officeart/2005/8/layout/venn1"/>
    <dgm:cxn modelId="{1338477A-ABAD-4C2E-A2E0-BBE807ECAAED}" srcId="{9223EDB2-1F59-4504-B86C-B8BE42B438A4}" destId="{7A57CA7B-496E-4888-9E88-AC6B0E1FFDDF}" srcOrd="0" destOrd="0" parTransId="{00942307-764C-41FC-BD99-E8D2866C8B20}" sibTransId="{F0CCDAC4-28F7-4C43-97DE-9DE1177F302A}"/>
    <dgm:cxn modelId="{3EBE8C96-20E3-45DC-BC3D-D07AF959144B}" type="presOf" srcId="{8EA45B97-3E2D-4AAB-B4DF-7B2D4C083A4B}" destId="{D83A08CA-BC5C-4550-9E35-A02EB589EC0A}" srcOrd="0" destOrd="0" presId="urn:microsoft.com/office/officeart/2005/8/layout/venn1"/>
    <dgm:cxn modelId="{87E01E11-5F7C-41ED-A287-A45A5C2FEB09}" type="presOf" srcId="{84826254-D0D8-4E95-8D26-6D4284449766}" destId="{71280CDE-097D-45E7-B5F2-32838711C2B4}" srcOrd="0" destOrd="0" presId="urn:microsoft.com/office/officeart/2005/8/layout/venn1"/>
    <dgm:cxn modelId="{8E3EFAD6-821B-47AE-A56C-3596358D34DD}" type="presOf" srcId="{7A57CA7B-496E-4888-9E88-AC6B0E1FFDDF}" destId="{FD8DF657-A4FC-4D02-8639-7F6A2FAAC244}" srcOrd="0" destOrd="0" presId="urn:microsoft.com/office/officeart/2005/8/layout/venn1"/>
    <dgm:cxn modelId="{32F538FE-0F5D-4DA7-8AB5-6C746FEDB3E7}" type="presOf" srcId="{7A57CA7B-496E-4888-9E88-AC6B0E1FFDDF}" destId="{2385758E-61DF-497F-9511-4329C37DBB41}" srcOrd="1" destOrd="0" presId="urn:microsoft.com/office/officeart/2005/8/layout/venn1"/>
    <dgm:cxn modelId="{950878AA-D3AA-4BBF-B76F-2F4AB6D8D703}" type="presOf" srcId="{9223EDB2-1F59-4504-B86C-B8BE42B438A4}" destId="{FB30B962-8F6C-4FBD-BA96-A8DF466AE34F}" srcOrd="0" destOrd="0" presId="urn:microsoft.com/office/officeart/2005/8/layout/venn1"/>
    <dgm:cxn modelId="{D1B9A9F3-F4F8-4FDC-BB77-50EFBB94D4CD}" srcId="{9223EDB2-1F59-4504-B86C-B8BE42B438A4}" destId="{8EA45B97-3E2D-4AAB-B4DF-7B2D4C083A4B}" srcOrd="1" destOrd="0" parTransId="{E05988CA-002D-4F81-B005-15F436ABB5B3}" sibTransId="{BF653F14-D729-4371-B802-75B79C7B8E4B}"/>
    <dgm:cxn modelId="{81279E0F-3EA8-497A-890D-037241B641E9}" srcId="{9223EDB2-1F59-4504-B86C-B8BE42B438A4}" destId="{84826254-D0D8-4E95-8D26-6D4284449766}" srcOrd="2" destOrd="0" parTransId="{A82342FC-0540-4ABB-8CF8-96AE583D4C2E}" sibTransId="{433074F8-818D-42BE-81D8-2F6CDC34165A}"/>
    <dgm:cxn modelId="{6C8C91CD-E8A3-4B43-9646-AEF0E7CA4D2A}" type="presParOf" srcId="{FB30B962-8F6C-4FBD-BA96-A8DF466AE34F}" destId="{FD8DF657-A4FC-4D02-8639-7F6A2FAAC244}" srcOrd="0" destOrd="0" presId="urn:microsoft.com/office/officeart/2005/8/layout/venn1"/>
    <dgm:cxn modelId="{025AD88B-47E8-4A81-90DD-4D067858C1E9}" type="presParOf" srcId="{FB30B962-8F6C-4FBD-BA96-A8DF466AE34F}" destId="{2385758E-61DF-497F-9511-4329C37DBB41}" srcOrd="1" destOrd="0" presId="urn:microsoft.com/office/officeart/2005/8/layout/venn1"/>
    <dgm:cxn modelId="{DD897AA8-2250-4D41-9518-ADE1550CC80C}" type="presParOf" srcId="{FB30B962-8F6C-4FBD-BA96-A8DF466AE34F}" destId="{D83A08CA-BC5C-4550-9E35-A02EB589EC0A}" srcOrd="2" destOrd="0" presId="urn:microsoft.com/office/officeart/2005/8/layout/venn1"/>
    <dgm:cxn modelId="{386B31E1-958D-4E81-8462-D3079FF26FF0}" type="presParOf" srcId="{FB30B962-8F6C-4FBD-BA96-A8DF466AE34F}" destId="{DE7BB38D-AD5D-42BC-8D72-F4DEEBBF47CC}" srcOrd="3" destOrd="0" presId="urn:microsoft.com/office/officeart/2005/8/layout/venn1"/>
    <dgm:cxn modelId="{7E60F453-727F-412A-9CE3-2756F19CE459}" type="presParOf" srcId="{FB30B962-8F6C-4FBD-BA96-A8DF466AE34F}" destId="{71280CDE-097D-45E7-B5F2-32838711C2B4}" srcOrd="4" destOrd="0" presId="urn:microsoft.com/office/officeart/2005/8/layout/venn1"/>
    <dgm:cxn modelId="{89008687-0963-498E-8A35-9E61FD5288D8}" type="presParOf" srcId="{FB30B962-8F6C-4FBD-BA96-A8DF466AE34F}" destId="{29EB4048-FDDF-4628-BE06-55D35D705BC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DF657-A4FC-4D02-8639-7F6A2FAAC244}">
      <dsp:nvSpPr>
        <dsp:cNvPr id="0" name=""/>
        <dsp:cNvSpPr/>
      </dsp:nvSpPr>
      <dsp:spPr>
        <a:xfrm>
          <a:off x="2257623" y="53192"/>
          <a:ext cx="2553220" cy="2553220"/>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s-MX" sz="3100" b="1" kern="1200" dirty="0"/>
            <a:t>Abierto</a:t>
          </a:r>
        </a:p>
      </dsp:txBody>
      <dsp:txXfrm>
        <a:off x="2598053" y="500005"/>
        <a:ext cx="1872361" cy="1148949"/>
      </dsp:txXfrm>
    </dsp:sp>
    <dsp:sp modelId="{D83A08CA-BC5C-4550-9E35-A02EB589EC0A}">
      <dsp:nvSpPr>
        <dsp:cNvPr id="0" name=""/>
        <dsp:cNvSpPr/>
      </dsp:nvSpPr>
      <dsp:spPr>
        <a:xfrm>
          <a:off x="3178910" y="1648955"/>
          <a:ext cx="2553220" cy="2553220"/>
        </a:xfrm>
        <a:prstGeom prst="ellipse">
          <a:avLst/>
        </a:prstGeom>
        <a:gradFill rotWithShape="0">
          <a:gsLst>
            <a:gs pos="0">
              <a:schemeClr val="accent4">
                <a:alpha val="50000"/>
                <a:hueOff val="5197847"/>
                <a:satOff val="-23984"/>
                <a:lumOff val="883"/>
                <a:alphaOff val="0"/>
                <a:satMod val="103000"/>
                <a:lumMod val="102000"/>
                <a:tint val="94000"/>
              </a:schemeClr>
            </a:gs>
            <a:gs pos="50000">
              <a:schemeClr val="accent4">
                <a:alpha val="50000"/>
                <a:hueOff val="5197847"/>
                <a:satOff val="-23984"/>
                <a:lumOff val="883"/>
                <a:alphaOff val="0"/>
                <a:satMod val="110000"/>
                <a:lumMod val="100000"/>
                <a:shade val="100000"/>
              </a:schemeClr>
            </a:gs>
            <a:gs pos="100000">
              <a:schemeClr val="accent4">
                <a:alpha val="50000"/>
                <a:hueOff val="5197847"/>
                <a:satOff val="-23984"/>
                <a:lumOff val="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s-MX" sz="3100" b="1" kern="1200" dirty="0"/>
            <a:t>Gobierno</a:t>
          </a:r>
        </a:p>
      </dsp:txBody>
      <dsp:txXfrm>
        <a:off x="3959770" y="2308537"/>
        <a:ext cx="1531932" cy="1404271"/>
      </dsp:txXfrm>
    </dsp:sp>
    <dsp:sp modelId="{71280CDE-097D-45E7-B5F2-32838711C2B4}">
      <dsp:nvSpPr>
        <dsp:cNvPr id="0" name=""/>
        <dsp:cNvSpPr/>
      </dsp:nvSpPr>
      <dsp:spPr>
        <a:xfrm>
          <a:off x="1336336" y="1648955"/>
          <a:ext cx="2553220" cy="2553220"/>
        </a:xfrm>
        <a:prstGeom prst="ellipse">
          <a:avLst/>
        </a:prstGeom>
        <a:gradFill rotWithShape="0">
          <a:gsLst>
            <a:gs pos="0">
              <a:schemeClr val="accent4">
                <a:alpha val="50000"/>
                <a:hueOff val="10395693"/>
                <a:satOff val="-47968"/>
                <a:lumOff val="1765"/>
                <a:alphaOff val="0"/>
                <a:satMod val="103000"/>
                <a:lumMod val="102000"/>
                <a:tint val="94000"/>
              </a:schemeClr>
            </a:gs>
            <a:gs pos="50000">
              <a:schemeClr val="accent4">
                <a:alpha val="50000"/>
                <a:hueOff val="10395693"/>
                <a:satOff val="-47968"/>
                <a:lumOff val="1765"/>
                <a:alphaOff val="0"/>
                <a:satMod val="110000"/>
                <a:lumMod val="100000"/>
                <a:shade val="100000"/>
              </a:schemeClr>
            </a:gs>
            <a:gs pos="100000">
              <a:schemeClr val="accent4">
                <a:alpha val="50000"/>
                <a:hueOff val="10395693"/>
                <a:satOff val="-47968"/>
                <a:lumOff val="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r>
            <a:rPr lang="es-MX" sz="3100" b="1" kern="1200" dirty="0"/>
            <a:t>Datos</a:t>
          </a:r>
        </a:p>
      </dsp:txBody>
      <dsp:txXfrm>
        <a:off x="1576764" y="2308537"/>
        <a:ext cx="1531932" cy="140427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0.07727</cdr:x>
      <cdr:y>0.02184</cdr:y>
    </cdr:from>
    <cdr:to>
      <cdr:x>0.92273</cdr:x>
      <cdr:y>0.18253</cdr:y>
    </cdr:to>
    <cdr:sp macro="" textlink="">
      <cdr:nvSpPr>
        <cdr:cNvPr id="2" name="1 CuadroTexto">
          <a:extLst xmlns:a="http://schemas.openxmlformats.org/drawingml/2006/main">
            <a:ext uri="{FF2B5EF4-FFF2-40B4-BE49-F238E27FC236}">
              <a16:creationId xmlns:a16="http://schemas.microsoft.com/office/drawing/2014/main" xmlns="" id="{AF100B50-4D1E-47FB-99FA-3634893A6862}"/>
            </a:ext>
          </a:extLst>
        </cdr:cNvPr>
        <cdr:cNvSpPr txBox="1"/>
      </cdr:nvSpPr>
      <cdr:spPr>
        <a:xfrm xmlns:a="http://schemas.openxmlformats.org/drawingml/2006/main">
          <a:off x="933195" y="149774"/>
          <a:ext cx="10211310" cy="11020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s-MX" sz="2000" b="1" dirty="0">
              <a:solidFill>
                <a:srgbClr val="172934"/>
              </a:solidFill>
              <a:latin typeface="Arial" pitchFamily="34" charset="0"/>
              <a:cs typeface="Arial" pitchFamily="34" charset="0"/>
            </a:rPr>
            <a:t>SOLICITUDES DE ACCESO</a:t>
          </a:r>
          <a:r>
            <a:rPr lang="es-MX" sz="2000" b="1" baseline="0" dirty="0">
              <a:solidFill>
                <a:srgbClr val="172934"/>
              </a:solidFill>
              <a:latin typeface="Arial" pitchFamily="34" charset="0"/>
              <a:cs typeface="Arial" pitchFamily="34" charset="0"/>
            </a:rPr>
            <a:t> A LA INFORMACIÓN</a:t>
          </a:r>
        </a:p>
        <a:p xmlns:a="http://schemas.openxmlformats.org/drawingml/2006/main">
          <a:pPr algn="ctr"/>
          <a:r>
            <a:rPr lang="es-MX" sz="2000" b="1" baseline="0" dirty="0">
              <a:solidFill>
                <a:srgbClr val="172934"/>
              </a:solidFill>
              <a:latin typeface="Arial" pitchFamily="34" charset="0"/>
              <a:cs typeface="Arial" pitchFamily="34" charset="0"/>
            </a:rPr>
            <a:t>ACUMULADO 2016</a:t>
          </a:r>
          <a:endParaRPr lang="es-MX" sz="2000" b="1" dirty="0">
            <a:solidFill>
              <a:srgbClr val="172934"/>
            </a:solidFill>
            <a:latin typeface="Arial" pitchFamily="34" charset="0"/>
            <a:cs typeface="Arial" pitchFamily="34" charset="0"/>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4" name="Marcador de fecha 3"/>
          <p:cNvSpPr>
            <a:spLocks noGrp="1"/>
          </p:cNvSpPr>
          <p:nvPr>
            <p:ph type="dt" sz="half" idx="10"/>
          </p:nvPr>
        </p:nvSpPr>
        <p:spPr/>
        <p:txBody>
          <a:bodyPr/>
          <a:lstStyle/>
          <a:p>
            <a:fld id="{B0E18AAB-2E0C-4EA7-9624-042F67641638}" type="datetimeFigureOut">
              <a:rPr lang="es-MX" smtClean="0"/>
              <a:t>27/10/2016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3528585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0E18AAB-2E0C-4EA7-9624-042F67641638}" type="datetimeFigureOut">
              <a:rPr lang="es-MX" smtClean="0"/>
              <a:t>27/10/2016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64848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0E18AAB-2E0C-4EA7-9624-042F67641638}" type="datetimeFigureOut">
              <a:rPr lang="es-MX" smtClean="0"/>
              <a:t>27/10/2016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68780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B0E18AAB-2E0C-4EA7-9624-042F67641638}" type="datetimeFigureOut">
              <a:rPr lang="es-MX" smtClean="0"/>
              <a:t>27/10/2016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1410278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0E18AAB-2E0C-4EA7-9624-042F67641638}" type="datetimeFigureOut">
              <a:rPr lang="es-MX" smtClean="0"/>
              <a:t>27/10/2016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84951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B0E18AAB-2E0C-4EA7-9624-042F67641638}" type="datetimeFigureOut">
              <a:rPr lang="es-MX" smtClean="0"/>
              <a:t>27/10/2016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52918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B0E18AAB-2E0C-4EA7-9624-042F67641638}" type="datetimeFigureOut">
              <a:rPr lang="es-MX" smtClean="0"/>
              <a:t>27/10/2016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2015827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B0E18AAB-2E0C-4EA7-9624-042F67641638}" type="datetimeFigureOut">
              <a:rPr lang="es-MX" smtClean="0"/>
              <a:t>27/10/2016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862746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E18AAB-2E0C-4EA7-9624-042F67641638}" type="datetimeFigureOut">
              <a:rPr lang="es-MX" smtClean="0"/>
              <a:t>27/10/2016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235132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0E18AAB-2E0C-4EA7-9624-042F67641638}" type="datetimeFigureOut">
              <a:rPr lang="es-MX" smtClean="0"/>
              <a:t>27/10/2016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349089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0E18AAB-2E0C-4EA7-9624-042F67641638}" type="datetimeFigureOut">
              <a:rPr lang="es-MX" smtClean="0"/>
              <a:t>27/10/2016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FC5DD428-B50B-41B9-852C-C77E2F4AD538}" type="slidenum">
              <a:rPr lang="es-MX" smtClean="0"/>
              <a:t>‹Nº›</a:t>
            </a:fld>
            <a:endParaRPr lang="es-MX"/>
          </a:p>
        </p:txBody>
      </p:sp>
    </p:spTree>
    <p:extLst>
      <p:ext uri="{BB962C8B-B14F-4D97-AF65-F5344CB8AC3E}">
        <p14:creationId xmlns:p14="http://schemas.microsoft.com/office/powerpoint/2010/main" val="4134780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18AAB-2E0C-4EA7-9624-042F67641638}" type="datetimeFigureOut">
              <a:rPr lang="es-MX" smtClean="0"/>
              <a:t>27/10/2016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DD428-B50B-41B9-852C-C77E2F4AD538}" type="slidenum">
              <a:rPr lang="es-MX" smtClean="0"/>
              <a:t>‹Nº›</a:t>
            </a:fld>
            <a:endParaRPr lang="es-MX"/>
          </a:p>
        </p:txBody>
      </p:sp>
    </p:spTree>
    <p:extLst>
      <p:ext uri="{BB962C8B-B14F-4D97-AF65-F5344CB8AC3E}">
        <p14:creationId xmlns:p14="http://schemas.microsoft.com/office/powerpoint/2010/main" val="2219449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e"/><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jpe"/><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Relationship Id="rId4" Type="http://schemas.openxmlformats.org/officeDocument/2006/relationships/image" Target="../media/image19.jpe"/></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cabez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2698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44450" y="2783185"/>
            <a:ext cx="12236450" cy="3970318"/>
          </a:xfrm>
          <a:prstGeom prst="rect">
            <a:avLst/>
          </a:prstGeom>
        </p:spPr>
        <p:txBody>
          <a:bodyPr wrap="square">
            <a:spAutoFit/>
          </a:bodyPr>
          <a:lstStyle/>
          <a:p>
            <a:pPr algn="ctr"/>
            <a:r>
              <a:rPr lang="es-MX" sz="2800" b="1" i="0" dirty="0">
                <a:solidFill>
                  <a:srgbClr val="3F5D72"/>
                </a:solidFill>
                <a:effectLst>
                  <a:outerShdw blurRad="38100" dist="38100" dir="2700000" algn="tl">
                    <a:srgbClr val="000000">
                      <a:alpha val="43137"/>
                    </a:srgbClr>
                  </a:outerShdw>
                </a:effectLst>
                <a:latin typeface="Georgia" panose="02040502050405020303" pitchFamily="18" charset="0"/>
              </a:rPr>
              <a:t>PANEL: NUEVO MODELO DE APERTURA JUDICIAL Y LOS ALCANCES DE LA PLATAFORMA NACIONAL DE TRANSPARENCIA</a:t>
            </a:r>
          </a:p>
          <a:p>
            <a:pPr algn="ctr"/>
            <a:endParaRPr lang="es-MX" sz="2800" b="1" dirty="0">
              <a:solidFill>
                <a:srgbClr val="3F5D72"/>
              </a:solidFill>
              <a:effectLst>
                <a:outerShdw blurRad="38100" dist="38100" dir="2700000" algn="tl">
                  <a:srgbClr val="000000">
                    <a:alpha val="43137"/>
                  </a:srgbClr>
                </a:outerShdw>
              </a:effectLst>
              <a:latin typeface="Georgia" panose="02040502050405020303" pitchFamily="18" charset="0"/>
            </a:endParaRPr>
          </a:p>
          <a:p>
            <a:pPr algn="ctr"/>
            <a:r>
              <a:rPr lang="es-MX" sz="2800" b="1" i="0" dirty="0">
                <a:solidFill>
                  <a:srgbClr val="3F5D72"/>
                </a:solidFill>
                <a:effectLst>
                  <a:outerShdw blurRad="38100" dist="38100" dir="2700000" algn="tl">
                    <a:srgbClr val="000000">
                      <a:alpha val="43137"/>
                    </a:srgbClr>
                  </a:outerShdw>
                </a:effectLst>
                <a:latin typeface="Georgia" panose="02040502050405020303" pitchFamily="18" charset="0"/>
              </a:rPr>
              <a:t>JUEVES 27 DE OCTUBRE DE 2016</a:t>
            </a:r>
          </a:p>
          <a:p>
            <a:pPr algn="ctr"/>
            <a:endParaRPr lang="es-MX" sz="2800" b="1" dirty="0">
              <a:solidFill>
                <a:srgbClr val="3F5D72"/>
              </a:solidFill>
              <a:effectLst>
                <a:outerShdw blurRad="38100" dist="38100" dir="2700000" algn="tl">
                  <a:srgbClr val="000000">
                    <a:alpha val="43137"/>
                  </a:srgbClr>
                </a:outerShdw>
              </a:effectLst>
              <a:latin typeface="Georgia" panose="02040502050405020303" pitchFamily="18" charset="0"/>
            </a:endParaRPr>
          </a:p>
          <a:p>
            <a:pPr algn="ctr"/>
            <a:r>
              <a:rPr lang="es-MX" sz="2800" b="1" i="0" dirty="0">
                <a:solidFill>
                  <a:srgbClr val="3F5D72"/>
                </a:solidFill>
                <a:effectLst>
                  <a:outerShdw blurRad="38100" dist="38100" dir="2700000" algn="tl">
                    <a:srgbClr val="000000">
                      <a:alpha val="43137"/>
                    </a:srgbClr>
                  </a:outerShdw>
                </a:effectLst>
                <a:latin typeface="Georgia" panose="02040502050405020303" pitchFamily="18" charset="0"/>
              </a:rPr>
              <a:t>JULIO TÉLLEZ VALDÉS</a:t>
            </a:r>
          </a:p>
          <a:p>
            <a:pPr algn="ctr"/>
            <a:endParaRPr lang="es-MX" sz="2800" b="1" dirty="0">
              <a:solidFill>
                <a:srgbClr val="3F5D72"/>
              </a:solidFill>
              <a:effectLst>
                <a:outerShdw blurRad="38100" dist="38100" dir="2700000" algn="tl">
                  <a:srgbClr val="000000">
                    <a:alpha val="43137"/>
                  </a:srgbClr>
                </a:outerShdw>
              </a:effectLst>
              <a:latin typeface="Georgia" panose="02040502050405020303" pitchFamily="18" charset="0"/>
            </a:endParaRPr>
          </a:p>
          <a:p>
            <a:pPr algn="ctr"/>
            <a:r>
              <a:rPr lang="es-MX" sz="2800" b="1" i="0" dirty="0">
                <a:solidFill>
                  <a:srgbClr val="3F5D72"/>
                </a:solidFill>
                <a:effectLst>
                  <a:outerShdw blurRad="38100" dist="38100" dir="2700000" algn="tl">
                    <a:srgbClr val="000000">
                      <a:alpha val="43137"/>
                    </a:srgbClr>
                  </a:outerShdw>
                </a:effectLst>
                <a:latin typeface="Georgia" panose="02040502050405020303" pitchFamily="18" charset="0"/>
              </a:rPr>
              <a:t>INSTITUTO DE INVESTIGACIONES JURÍDICAS UNAM</a:t>
            </a:r>
          </a:p>
        </p:txBody>
      </p:sp>
    </p:spTree>
    <p:extLst>
      <p:ext uri="{BB962C8B-B14F-4D97-AF65-F5344CB8AC3E}">
        <p14:creationId xmlns:p14="http://schemas.microsoft.com/office/powerpoint/2010/main" val="1405499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260648"/>
            <a:ext cx="2016224" cy="2016224"/>
          </a:xfrm>
          <a:prstGeom prst="rect">
            <a:avLst/>
          </a:prstGeom>
          <a:ln>
            <a:noFill/>
          </a:ln>
          <a:effectLst>
            <a:outerShdw blurRad="292100" dist="139700" dir="2700000" algn="tl" rotWithShape="0">
              <a:srgbClr val="333333">
                <a:alpha val="65000"/>
              </a:srgbClr>
            </a:outerShdw>
          </a:effectLst>
        </p:spPr>
      </p:pic>
      <p:sp>
        <p:nvSpPr>
          <p:cNvPr id="3" name="2 CuadroTexto"/>
          <p:cNvSpPr txBox="1"/>
          <p:nvPr/>
        </p:nvSpPr>
        <p:spPr>
          <a:xfrm>
            <a:off x="4943873" y="260649"/>
            <a:ext cx="4170885" cy="646331"/>
          </a:xfrm>
          <a:prstGeom prst="rect">
            <a:avLst/>
          </a:prstGeom>
          <a:noFill/>
        </p:spPr>
        <p:txBody>
          <a:bodyPr wrap="none" rtlCol="0">
            <a:spAutoFit/>
          </a:bodyPr>
          <a:lstStyle/>
          <a:p>
            <a:r>
              <a:rPr lang="es-MX"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METAS OBJETIVO 16</a:t>
            </a:r>
            <a:r>
              <a:rPr lang="es-MX"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4" name="3 Rectángulo"/>
          <p:cNvSpPr/>
          <p:nvPr/>
        </p:nvSpPr>
        <p:spPr>
          <a:xfrm>
            <a:off x="4151784" y="1124745"/>
            <a:ext cx="6010366" cy="95410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es-MX" sz="2800" b="1" dirty="0"/>
              <a:t>Reducir sustancialmente la corrupción y el soborno en todas sus formas</a:t>
            </a:r>
          </a:p>
        </p:txBody>
      </p:sp>
      <p:sp>
        <p:nvSpPr>
          <p:cNvPr id="5" name="4 Rectángulo"/>
          <p:cNvSpPr/>
          <p:nvPr/>
        </p:nvSpPr>
        <p:spPr>
          <a:xfrm>
            <a:off x="1773166" y="2492896"/>
            <a:ext cx="8477376" cy="89255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s-MX" sz="2600" b="1" dirty="0"/>
              <a:t>Crear instituciones eficaces, responsables y transparentes a todos los niveles</a:t>
            </a:r>
          </a:p>
        </p:txBody>
      </p:sp>
      <p:sp>
        <p:nvSpPr>
          <p:cNvPr id="6" name="5 Rectángulo"/>
          <p:cNvSpPr/>
          <p:nvPr/>
        </p:nvSpPr>
        <p:spPr>
          <a:xfrm>
            <a:off x="1764052" y="3470105"/>
            <a:ext cx="3899900" cy="267765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s-MX" sz="2400" b="1" dirty="0"/>
              <a:t>Garantizar la adopción de decisiones inclusivas, participativas y representativas que respondan a las necesidades a todos los niveles (GOBIERNO ABIERTO)</a:t>
            </a:r>
          </a:p>
        </p:txBody>
      </p:sp>
      <p:sp>
        <p:nvSpPr>
          <p:cNvPr id="7" name="6 Rectángulo"/>
          <p:cNvSpPr/>
          <p:nvPr/>
        </p:nvSpPr>
        <p:spPr>
          <a:xfrm>
            <a:off x="6237206" y="3654771"/>
            <a:ext cx="3924944"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r"/>
            <a:r>
              <a:rPr lang="es-MX" sz="2400" b="1" dirty="0"/>
              <a:t>Garantizar el acceso público a la información y proteger las libertades fundamentales, de conformidad con las leyes nacionales y los acuerdos internacionales</a:t>
            </a:r>
          </a:p>
        </p:txBody>
      </p:sp>
      <p:sp>
        <p:nvSpPr>
          <p:cNvPr id="8" name="7 Rectángulo"/>
          <p:cNvSpPr/>
          <p:nvPr/>
        </p:nvSpPr>
        <p:spPr>
          <a:xfrm>
            <a:off x="1663900" y="6381328"/>
            <a:ext cx="8586642" cy="369332"/>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wrap="square">
            <a:spAutoFit/>
          </a:bodyPr>
          <a:lstStyle/>
          <a:p>
            <a:r>
              <a:rPr lang="es-MX" b="1" dirty="0"/>
              <a:t>Promover y aplicar leyes y políticas no discriminatorias en favor del desarrollo sostenible</a:t>
            </a:r>
          </a:p>
        </p:txBody>
      </p:sp>
    </p:spTree>
    <p:extLst>
      <p:ext uri="{BB962C8B-B14F-4D97-AF65-F5344CB8AC3E}">
        <p14:creationId xmlns:p14="http://schemas.microsoft.com/office/powerpoint/2010/main" val="1569232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6364" y="-5417"/>
            <a:ext cx="10241202" cy="6863417"/>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FORUM MUNDIAL </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 DATOS DE LA ONU</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ENERO 2017</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CIUDAD DEL CABO</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SUDAFRICA</a:t>
            </a:r>
            <a:endPar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238849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taHDOk_1.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8288" y="68145"/>
            <a:ext cx="8229600" cy="6733309"/>
          </a:xfrm>
          <a:prstGeom prst="rect">
            <a:avLst/>
          </a:prstGeom>
        </p:spPr>
      </p:pic>
    </p:spTree>
    <p:extLst>
      <p:ext uri="{BB962C8B-B14F-4D97-AF65-F5344CB8AC3E}">
        <p14:creationId xmlns:p14="http://schemas.microsoft.com/office/powerpoint/2010/main" val="1283682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54075" y="1029633"/>
            <a:ext cx="9633086" cy="4154984"/>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IMPORTANCIA</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DEL </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GOBIERNO ABIERTO</a:t>
            </a:r>
          </a:p>
        </p:txBody>
      </p:sp>
    </p:spTree>
    <p:extLst>
      <p:ext uri="{BB962C8B-B14F-4D97-AF65-F5344CB8AC3E}">
        <p14:creationId xmlns:p14="http://schemas.microsoft.com/office/powerpoint/2010/main" val="2943564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76380" y="5085185"/>
            <a:ext cx="3019425" cy="1514475"/>
          </a:xfrm>
        </p:spPr>
      </p:pic>
      <p:sp>
        <p:nvSpPr>
          <p:cNvPr id="4" name="3 Rectángulo"/>
          <p:cNvSpPr/>
          <p:nvPr/>
        </p:nvSpPr>
        <p:spPr>
          <a:xfrm>
            <a:off x="3719736" y="188641"/>
            <a:ext cx="6444208" cy="1015663"/>
          </a:xfrm>
          <a:prstGeom prst="rect">
            <a:avLst/>
          </a:prstGeom>
        </p:spPr>
        <p:txBody>
          <a:bodyPr wrap="square">
            <a:spAutoFit/>
          </a:bodyPr>
          <a:lstStyle/>
          <a:p>
            <a:pPr algn="r"/>
            <a:r>
              <a:rPr lang="es-MX"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outerShdw blurRad="38100" dist="38100" dir="2700000" algn="tl">
                    <a:srgbClr val="000000">
                      <a:alpha val="43137"/>
                    </a:srgbClr>
                  </a:outerShdw>
                </a:effectLst>
              </a:rPr>
              <a:t>“Cuando alguien asume un cargo público debe considerarse a sí mismo como propiedad pública” (Thomas Jefferson)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5473" y="1294824"/>
            <a:ext cx="1268601" cy="1691468"/>
          </a:xfrm>
          <a:prstGeom prst="rect">
            <a:avLst/>
          </a:prstGeom>
          <a:noFill/>
          <a:ln w="34925">
            <a:solidFill>
              <a:srgbClr val="FFFFFF"/>
            </a:solidFill>
          </a:ln>
          <a:effectLst>
            <a:outerShdw blurRad="317500" dir="2700000" algn="ctr">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1092" y="3410623"/>
            <a:ext cx="2677360" cy="13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2292" y="1294824"/>
            <a:ext cx="1250780" cy="1691468"/>
          </a:xfrm>
          <a:prstGeom prst="rect">
            <a:avLst/>
          </a:prstGeom>
        </p:spPr>
      </p:pic>
      <p:sp>
        <p:nvSpPr>
          <p:cNvPr id="8" name="7 Rectángulo"/>
          <p:cNvSpPr/>
          <p:nvPr/>
        </p:nvSpPr>
        <p:spPr>
          <a:xfrm>
            <a:off x="1847528" y="1204305"/>
            <a:ext cx="3432478" cy="830997"/>
          </a:xfrm>
          <a:prstGeom prst="rect">
            <a:avLst/>
          </a:prstGeom>
        </p:spPr>
        <p:txBody>
          <a:bodyPr wrap="square">
            <a:spAutoFit/>
          </a:bodyPr>
          <a:lstStyle/>
          <a:p>
            <a:pPr marL="342900" indent="-342900" algn="just">
              <a:buFont typeface="Wingdings" pitchFamily="2" charset="2"/>
              <a:buChar char="ü"/>
            </a:pPr>
            <a:r>
              <a:rPr lang="es-MX" sz="2400" dirty="0"/>
              <a:t>Reforma artículo 6° constitucional (2014)</a:t>
            </a:r>
          </a:p>
        </p:txBody>
      </p:sp>
      <p:pic>
        <p:nvPicPr>
          <p:cNvPr id="9" name="8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023" y="3404693"/>
            <a:ext cx="2036589" cy="1355258"/>
          </a:xfrm>
          <a:prstGeom prst="rect">
            <a:avLst/>
          </a:prstGeom>
        </p:spPr>
      </p:pic>
      <p:sp>
        <p:nvSpPr>
          <p:cNvPr id="2" name="1 Rectángulo"/>
          <p:cNvSpPr/>
          <p:nvPr/>
        </p:nvSpPr>
        <p:spPr>
          <a:xfrm>
            <a:off x="1953323" y="2481364"/>
            <a:ext cx="3096344" cy="1015663"/>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MX" sz="2000" b="1" dirty="0">
                <a:effectLst>
                  <a:outerShdw blurRad="38100" dist="38100" dir="2700000" algn="tl">
                    <a:srgbClr val="000000">
                      <a:alpha val="43137"/>
                    </a:srgbClr>
                  </a:outerShdw>
                </a:effectLst>
              </a:rPr>
              <a:t>Ley General de Transparencia y Acceso a la Información Pública</a:t>
            </a:r>
          </a:p>
        </p:txBody>
      </p:sp>
      <p:sp>
        <p:nvSpPr>
          <p:cNvPr id="3" name="2 Rectángulo"/>
          <p:cNvSpPr/>
          <p:nvPr/>
        </p:nvSpPr>
        <p:spPr>
          <a:xfrm>
            <a:off x="2281065" y="4111278"/>
            <a:ext cx="2440861" cy="830997"/>
          </a:xfrm>
          <a:prstGeom prst="rect">
            <a:avLst/>
          </a:prstGeom>
        </p:spPr>
        <p:style>
          <a:lnRef idx="0">
            <a:schemeClr val="accent6"/>
          </a:lnRef>
          <a:fillRef idx="3">
            <a:schemeClr val="accent6"/>
          </a:fillRef>
          <a:effectRef idx="3">
            <a:schemeClr val="accent6"/>
          </a:effectRef>
          <a:fontRef idx="minor">
            <a:schemeClr val="lt1"/>
          </a:fontRef>
        </p:style>
        <p:txBody>
          <a:bodyPr wrap="none">
            <a:spAutoFit/>
          </a:bodyPr>
          <a:lstStyle/>
          <a:p>
            <a:r>
              <a:rPr lang="es-MX" sz="2400" b="1" dirty="0">
                <a:effectLst>
                  <a:outerShdw blurRad="38100" dist="38100" dir="2700000" algn="tl">
                    <a:srgbClr val="000000">
                      <a:alpha val="43137"/>
                    </a:srgbClr>
                  </a:outerShdw>
                </a:effectLst>
              </a:rPr>
              <a:t>Sistema Nacional </a:t>
            </a:r>
          </a:p>
          <a:p>
            <a:r>
              <a:rPr lang="es-MX" sz="2400" b="1" dirty="0">
                <a:effectLst>
                  <a:outerShdw blurRad="38100" dist="38100" dir="2700000" algn="tl">
                    <a:srgbClr val="000000">
                      <a:alpha val="43137"/>
                    </a:srgbClr>
                  </a:outerShdw>
                </a:effectLst>
              </a:rPr>
              <a:t>de Transparencia</a:t>
            </a:r>
          </a:p>
        </p:txBody>
      </p:sp>
      <p:sp>
        <p:nvSpPr>
          <p:cNvPr id="10" name="9 Rectángulo"/>
          <p:cNvSpPr/>
          <p:nvPr/>
        </p:nvSpPr>
        <p:spPr>
          <a:xfrm>
            <a:off x="2075976" y="5589241"/>
            <a:ext cx="2851037" cy="830997"/>
          </a:xfrm>
          <a:prstGeom prst="rect">
            <a:avLst/>
          </a:prstGeom>
        </p:spPr>
        <p:style>
          <a:lnRef idx="0">
            <a:schemeClr val="accent5"/>
          </a:lnRef>
          <a:fillRef idx="3">
            <a:schemeClr val="accent5"/>
          </a:fillRef>
          <a:effectRef idx="3">
            <a:schemeClr val="accent5"/>
          </a:effectRef>
          <a:fontRef idx="minor">
            <a:schemeClr val="lt1"/>
          </a:fontRef>
        </p:style>
        <p:txBody>
          <a:bodyPr wrap="none">
            <a:spAutoFit/>
          </a:bodyPr>
          <a:lstStyle/>
          <a:p>
            <a:pPr algn="ctr"/>
            <a:r>
              <a:rPr lang="es-MX" sz="2400" b="1" dirty="0"/>
              <a:t>Plataforma Nacional </a:t>
            </a:r>
          </a:p>
          <a:p>
            <a:pPr algn="ctr"/>
            <a:r>
              <a:rPr lang="es-MX" sz="2400" b="1" dirty="0"/>
              <a:t>de Transparencia</a:t>
            </a:r>
          </a:p>
        </p:txBody>
      </p:sp>
      <p:sp>
        <p:nvSpPr>
          <p:cNvPr id="12" name="11 Flecha abajo"/>
          <p:cNvSpPr/>
          <p:nvPr/>
        </p:nvSpPr>
        <p:spPr>
          <a:xfrm>
            <a:off x="3023707" y="2035301"/>
            <a:ext cx="1080120" cy="31357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4" name="13 Flecha abajo"/>
          <p:cNvSpPr/>
          <p:nvPr/>
        </p:nvSpPr>
        <p:spPr>
          <a:xfrm>
            <a:off x="2961433" y="3645025"/>
            <a:ext cx="1080120" cy="31357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15" name="14 Flecha abajo"/>
          <p:cNvSpPr/>
          <p:nvPr/>
        </p:nvSpPr>
        <p:spPr>
          <a:xfrm>
            <a:off x="2961435" y="5157193"/>
            <a:ext cx="1080120" cy="313579"/>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000717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nvPr>
        </p:nvGraphicFramePr>
        <p:xfrm>
          <a:off x="4439816" y="2530064"/>
          <a:ext cx="7068468" cy="4255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Título"/>
          <p:cNvSpPr>
            <a:spLocks noGrp="1"/>
          </p:cNvSpPr>
          <p:nvPr>
            <p:ph type="title"/>
          </p:nvPr>
        </p:nvSpPr>
        <p:spPr>
          <a:xfrm>
            <a:off x="8020305" y="99049"/>
            <a:ext cx="4087688" cy="1171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MX"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Open Data/Datos Abiertos</a:t>
            </a:r>
          </a:p>
        </p:txBody>
      </p:sp>
      <p:sp>
        <p:nvSpPr>
          <p:cNvPr id="4" name="3 Rectángulo"/>
          <p:cNvSpPr/>
          <p:nvPr/>
        </p:nvSpPr>
        <p:spPr>
          <a:xfrm>
            <a:off x="1703512" y="332657"/>
            <a:ext cx="4572000" cy="830997"/>
          </a:xfrm>
          <a:prstGeom prst="rect">
            <a:avLst/>
          </a:prstGeom>
        </p:spPr>
        <p:txBody>
          <a:bodyPr>
            <a:spAutoFit/>
          </a:bodyPr>
          <a:lstStyle/>
          <a:p>
            <a:pPr algn="just"/>
            <a:r>
              <a:rPr lang="es-MX" sz="2400" dirty="0"/>
              <a:t>Posibilitan al ciudadano para acceder a los datos del gobierno.</a:t>
            </a:r>
          </a:p>
        </p:txBody>
      </p:sp>
      <p:sp>
        <p:nvSpPr>
          <p:cNvPr id="6" name="5 CuadroTexto"/>
          <p:cNvSpPr txBox="1"/>
          <p:nvPr/>
        </p:nvSpPr>
        <p:spPr>
          <a:xfrm>
            <a:off x="8103408" y="4221087"/>
            <a:ext cx="902170" cy="646331"/>
          </a:xfrm>
          <a:prstGeom prst="rect">
            <a:avLst/>
          </a:prstGeom>
          <a:noFill/>
        </p:spPr>
        <p:txBody>
          <a:bodyPr wrap="none" rtlCol="0">
            <a:spAutoFit/>
          </a:bodyPr>
          <a:lstStyle/>
          <a:p>
            <a:pPr algn="ctr"/>
            <a:r>
              <a:rPr lang="es-MX" b="1" dirty="0"/>
              <a:t>Gob.</a:t>
            </a:r>
          </a:p>
          <a:p>
            <a:pPr algn="ctr"/>
            <a:r>
              <a:rPr lang="es-MX" b="1" dirty="0"/>
              <a:t>Abierto</a:t>
            </a:r>
          </a:p>
        </p:txBody>
      </p:sp>
      <p:sp>
        <p:nvSpPr>
          <p:cNvPr id="7" name="6 CuadroTexto"/>
          <p:cNvSpPr txBox="1"/>
          <p:nvPr/>
        </p:nvSpPr>
        <p:spPr>
          <a:xfrm>
            <a:off x="6806462" y="4213436"/>
            <a:ext cx="993542" cy="646331"/>
          </a:xfrm>
          <a:prstGeom prst="rect">
            <a:avLst/>
          </a:prstGeom>
          <a:noFill/>
        </p:spPr>
        <p:txBody>
          <a:bodyPr wrap="none" rtlCol="0">
            <a:spAutoFit/>
          </a:bodyPr>
          <a:lstStyle/>
          <a:p>
            <a:pPr algn="ctr"/>
            <a:r>
              <a:rPr lang="es-MX" b="1" dirty="0"/>
              <a:t>Datos</a:t>
            </a:r>
          </a:p>
          <a:p>
            <a:pPr algn="ctr"/>
            <a:r>
              <a:rPr lang="es-MX" b="1" dirty="0"/>
              <a:t>Abiertos</a:t>
            </a:r>
          </a:p>
        </p:txBody>
      </p:sp>
      <p:sp>
        <p:nvSpPr>
          <p:cNvPr id="8" name="7 CuadroTexto"/>
          <p:cNvSpPr txBox="1"/>
          <p:nvPr/>
        </p:nvSpPr>
        <p:spPr>
          <a:xfrm>
            <a:off x="7608169" y="5301209"/>
            <a:ext cx="734945" cy="646331"/>
          </a:xfrm>
          <a:prstGeom prst="rect">
            <a:avLst/>
          </a:prstGeom>
          <a:noFill/>
        </p:spPr>
        <p:txBody>
          <a:bodyPr wrap="none" rtlCol="0">
            <a:spAutoFit/>
          </a:bodyPr>
          <a:lstStyle/>
          <a:p>
            <a:pPr algn="ctr"/>
            <a:r>
              <a:rPr lang="es-MX" b="1" dirty="0"/>
              <a:t>Datos</a:t>
            </a:r>
          </a:p>
          <a:p>
            <a:pPr algn="ctr"/>
            <a:r>
              <a:rPr lang="es-MX" b="1" dirty="0"/>
              <a:t>Gob.</a:t>
            </a:r>
          </a:p>
        </p:txBody>
      </p:sp>
      <p:cxnSp>
        <p:nvCxnSpPr>
          <p:cNvPr id="11" name="10 Conector recto de flecha"/>
          <p:cNvCxnSpPr/>
          <p:nvPr/>
        </p:nvCxnSpPr>
        <p:spPr>
          <a:xfrm flipV="1">
            <a:off x="7969228" y="2852936"/>
            <a:ext cx="1295124" cy="2006830"/>
          </a:xfrm>
          <a:prstGeom prst="straightConnector1">
            <a:avLst/>
          </a:prstGeom>
          <a:ln w="57150">
            <a:tailEnd type="arrow"/>
          </a:ln>
          <a:effectLst>
            <a:outerShdw blurRad="50800" dist="38100" dir="8100000" algn="tr"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13" name="12 CuadroTexto"/>
          <p:cNvSpPr txBox="1"/>
          <p:nvPr/>
        </p:nvSpPr>
        <p:spPr>
          <a:xfrm>
            <a:off x="8832304" y="1858193"/>
            <a:ext cx="1697320" cy="1015663"/>
          </a:xfrm>
          <a:prstGeom prst="rect">
            <a:avLst/>
          </a:prstGeom>
          <a:noFill/>
        </p:spPr>
        <p:txBody>
          <a:bodyPr wrap="square" rtlCol="0">
            <a:spAutoFit/>
          </a:bodyPr>
          <a:lstStyle/>
          <a:p>
            <a:pPr algn="ctr"/>
            <a:r>
              <a:rPr lang="es-MX" sz="2000" b="1" dirty="0"/>
              <a:t>Datos</a:t>
            </a:r>
          </a:p>
          <a:p>
            <a:pPr algn="ctr"/>
            <a:r>
              <a:rPr lang="es-MX" sz="2000" b="1" dirty="0"/>
              <a:t>Abiertos del</a:t>
            </a:r>
          </a:p>
          <a:p>
            <a:pPr algn="ctr"/>
            <a:r>
              <a:rPr lang="es-MX" sz="2000" b="1" dirty="0"/>
              <a:t>Gobierno</a:t>
            </a:r>
          </a:p>
        </p:txBody>
      </p:sp>
      <p:sp>
        <p:nvSpPr>
          <p:cNvPr id="14" name="13 Elipse"/>
          <p:cNvSpPr/>
          <p:nvPr/>
        </p:nvSpPr>
        <p:spPr>
          <a:xfrm>
            <a:off x="7800004" y="4795840"/>
            <a:ext cx="303404" cy="2173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s-MX"/>
          </a:p>
        </p:txBody>
      </p:sp>
      <p:sp>
        <p:nvSpPr>
          <p:cNvPr id="15" name="14 CuadroTexto"/>
          <p:cNvSpPr txBox="1"/>
          <p:nvPr/>
        </p:nvSpPr>
        <p:spPr>
          <a:xfrm>
            <a:off x="1847528" y="1340769"/>
            <a:ext cx="1500732" cy="461665"/>
          </a:xfrm>
          <a:prstGeom prst="rect">
            <a:avLst/>
          </a:prstGeom>
          <a:noFill/>
        </p:spPr>
        <p:txBody>
          <a:bodyPr wrap="none" rtlCol="0">
            <a:spAutoFit/>
          </a:bodyPr>
          <a:lstStyle/>
          <a:p>
            <a:r>
              <a:rPr lang="es-MX" sz="2400" b="1" dirty="0"/>
              <a:t>Accesibles</a:t>
            </a:r>
          </a:p>
        </p:txBody>
      </p:sp>
      <p:sp>
        <p:nvSpPr>
          <p:cNvPr id="16" name="15 CuadroTexto"/>
          <p:cNvSpPr txBox="1"/>
          <p:nvPr/>
        </p:nvSpPr>
        <p:spPr>
          <a:xfrm>
            <a:off x="1876671" y="1816522"/>
            <a:ext cx="1442446" cy="461665"/>
          </a:xfrm>
          <a:prstGeom prst="rect">
            <a:avLst/>
          </a:prstGeom>
          <a:noFill/>
        </p:spPr>
        <p:txBody>
          <a:bodyPr wrap="none" rtlCol="0">
            <a:spAutoFit/>
          </a:bodyPr>
          <a:lstStyle/>
          <a:p>
            <a:r>
              <a:rPr lang="es-MX" sz="2400" b="1" dirty="0"/>
              <a:t>Integrales</a:t>
            </a:r>
          </a:p>
        </p:txBody>
      </p:sp>
      <p:sp>
        <p:nvSpPr>
          <p:cNvPr id="17" name="16 CuadroTexto"/>
          <p:cNvSpPr txBox="1"/>
          <p:nvPr/>
        </p:nvSpPr>
        <p:spPr>
          <a:xfrm>
            <a:off x="1876672" y="2366025"/>
            <a:ext cx="1372683" cy="461665"/>
          </a:xfrm>
          <a:prstGeom prst="rect">
            <a:avLst/>
          </a:prstGeom>
          <a:noFill/>
        </p:spPr>
        <p:txBody>
          <a:bodyPr wrap="none" rtlCol="0">
            <a:spAutoFit/>
          </a:bodyPr>
          <a:lstStyle/>
          <a:p>
            <a:r>
              <a:rPr lang="es-MX" sz="2400" b="1" dirty="0"/>
              <a:t>Gratuitos</a:t>
            </a:r>
          </a:p>
        </p:txBody>
      </p:sp>
      <p:sp>
        <p:nvSpPr>
          <p:cNvPr id="18" name="17 CuadroTexto"/>
          <p:cNvSpPr txBox="1"/>
          <p:nvPr/>
        </p:nvSpPr>
        <p:spPr>
          <a:xfrm>
            <a:off x="1876672" y="2859930"/>
            <a:ext cx="2679451" cy="461665"/>
          </a:xfrm>
          <a:prstGeom prst="rect">
            <a:avLst/>
          </a:prstGeom>
          <a:noFill/>
        </p:spPr>
        <p:txBody>
          <a:bodyPr wrap="none" rtlCol="0">
            <a:spAutoFit/>
          </a:bodyPr>
          <a:lstStyle/>
          <a:p>
            <a:r>
              <a:rPr lang="es-MX" sz="2400" b="1" dirty="0"/>
              <a:t>No discriminatorios</a:t>
            </a:r>
          </a:p>
        </p:txBody>
      </p:sp>
      <p:sp>
        <p:nvSpPr>
          <p:cNvPr id="19" name="18 CuadroTexto"/>
          <p:cNvSpPr txBox="1"/>
          <p:nvPr/>
        </p:nvSpPr>
        <p:spPr>
          <a:xfrm>
            <a:off x="1876671" y="3368344"/>
            <a:ext cx="1558440" cy="461665"/>
          </a:xfrm>
          <a:prstGeom prst="rect">
            <a:avLst/>
          </a:prstGeom>
          <a:noFill/>
        </p:spPr>
        <p:txBody>
          <a:bodyPr wrap="none" rtlCol="0">
            <a:spAutoFit/>
          </a:bodyPr>
          <a:lstStyle/>
          <a:p>
            <a:r>
              <a:rPr lang="es-MX" sz="2400" b="1" dirty="0"/>
              <a:t>Oportunos</a:t>
            </a:r>
            <a:endParaRPr lang="es-MX" b="1" dirty="0"/>
          </a:p>
        </p:txBody>
      </p:sp>
      <p:sp>
        <p:nvSpPr>
          <p:cNvPr id="20" name="19 CuadroTexto"/>
          <p:cNvSpPr txBox="1"/>
          <p:nvPr/>
        </p:nvSpPr>
        <p:spPr>
          <a:xfrm>
            <a:off x="1876671" y="3856352"/>
            <a:ext cx="1875450" cy="461665"/>
          </a:xfrm>
          <a:prstGeom prst="rect">
            <a:avLst/>
          </a:prstGeom>
          <a:noFill/>
        </p:spPr>
        <p:txBody>
          <a:bodyPr wrap="none" rtlCol="0">
            <a:spAutoFit/>
          </a:bodyPr>
          <a:lstStyle/>
          <a:p>
            <a:r>
              <a:rPr lang="es-MX" sz="2400" b="1" dirty="0"/>
              <a:t>Permanentes</a:t>
            </a:r>
            <a:endParaRPr lang="es-MX" b="1" dirty="0"/>
          </a:p>
        </p:txBody>
      </p:sp>
      <p:sp>
        <p:nvSpPr>
          <p:cNvPr id="21" name="20 CuadroTexto"/>
          <p:cNvSpPr txBox="1"/>
          <p:nvPr/>
        </p:nvSpPr>
        <p:spPr>
          <a:xfrm>
            <a:off x="1940502" y="4410881"/>
            <a:ext cx="1407758" cy="461665"/>
          </a:xfrm>
          <a:prstGeom prst="rect">
            <a:avLst/>
          </a:prstGeom>
          <a:noFill/>
        </p:spPr>
        <p:txBody>
          <a:bodyPr wrap="none" rtlCol="0">
            <a:spAutoFit/>
          </a:bodyPr>
          <a:lstStyle/>
          <a:p>
            <a:r>
              <a:rPr lang="es-MX" sz="2400" b="1" dirty="0"/>
              <a:t>Primarios</a:t>
            </a:r>
            <a:endParaRPr lang="es-MX" b="1" dirty="0"/>
          </a:p>
        </p:txBody>
      </p:sp>
      <p:sp>
        <p:nvSpPr>
          <p:cNvPr id="22" name="21 CuadroTexto"/>
          <p:cNvSpPr txBox="1"/>
          <p:nvPr/>
        </p:nvSpPr>
        <p:spPr>
          <a:xfrm>
            <a:off x="1940503" y="4956595"/>
            <a:ext cx="3036409" cy="461665"/>
          </a:xfrm>
          <a:prstGeom prst="rect">
            <a:avLst/>
          </a:prstGeom>
          <a:noFill/>
        </p:spPr>
        <p:txBody>
          <a:bodyPr wrap="none" rtlCol="0">
            <a:spAutoFit/>
          </a:bodyPr>
          <a:lstStyle/>
          <a:p>
            <a:r>
              <a:rPr lang="es-MX" sz="2400" b="1" dirty="0"/>
              <a:t>Legibles por máquinas</a:t>
            </a:r>
          </a:p>
        </p:txBody>
      </p:sp>
      <p:sp>
        <p:nvSpPr>
          <p:cNvPr id="23" name="22 CuadroTexto"/>
          <p:cNvSpPr txBox="1"/>
          <p:nvPr/>
        </p:nvSpPr>
        <p:spPr>
          <a:xfrm>
            <a:off x="1940502" y="5485875"/>
            <a:ext cx="2541208" cy="461665"/>
          </a:xfrm>
          <a:prstGeom prst="rect">
            <a:avLst/>
          </a:prstGeom>
          <a:noFill/>
        </p:spPr>
        <p:txBody>
          <a:bodyPr wrap="none" rtlCol="0">
            <a:spAutoFit/>
          </a:bodyPr>
          <a:lstStyle/>
          <a:p>
            <a:r>
              <a:rPr lang="es-MX" sz="2400" b="1" dirty="0"/>
              <a:t>Formatos Abiertos</a:t>
            </a:r>
          </a:p>
        </p:txBody>
      </p:sp>
      <p:pic>
        <p:nvPicPr>
          <p:cNvPr id="2" name="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3135" y="1068058"/>
            <a:ext cx="1709547" cy="1210129"/>
          </a:xfrm>
          <a:prstGeom prst="rect">
            <a:avLst/>
          </a:prstGeom>
        </p:spPr>
      </p:pic>
      <p:sp>
        <p:nvSpPr>
          <p:cNvPr id="9" name="8 CuadroTexto"/>
          <p:cNvSpPr txBox="1"/>
          <p:nvPr/>
        </p:nvSpPr>
        <p:spPr>
          <a:xfrm>
            <a:off x="1940502" y="6381328"/>
            <a:ext cx="1730474" cy="369332"/>
          </a:xfrm>
          <a:prstGeom prst="rect">
            <a:avLst/>
          </a:prstGeom>
          <a:noFill/>
        </p:spPr>
        <p:txBody>
          <a:bodyPr wrap="none" rtlCol="0">
            <a:spAutoFit/>
          </a:bodyPr>
          <a:lstStyle/>
          <a:p>
            <a:r>
              <a:rPr lang="es-MX" dirty="0"/>
              <a:t>Art. 3. IV LGTAIP</a:t>
            </a:r>
          </a:p>
        </p:txBody>
      </p:sp>
    </p:spTree>
    <p:extLst>
      <p:ext uri="{BB962C8B-B14F-4D97-AF65-F5344CB8AC3E}">
        <p14:creationId xmlns:p14="http://schemas.microsoft.com/office/powerpoint/2010/main" val="232789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1981200" y="4077073"/>
            <a:ext cx="3657600" cy="2095127"/>
          </a:xfrm>
        </p:spPr>
        <p:style>
          <a:lnRef idx="2">
            <a:schemeClr val="accent1"/>
          </a:lnRef>
          <a:fillRef idx="1">
            <a:schemeClr val="lt1"/>
          </a:fillRef>
          <a:effectRef idx="0">
            <a:schemeClr val="accent1"/>
          </a:effectRef>
          <a:fontRef idx="minor">
            <a:schemeClr val="dk1"/>
          </a:fontRef>
        </p:style>
        <p:txBody>
          <a:bodyPr>
            <a:normAutofit/>
          </a:bodyPr>
          <a:lstStyle/>
          <a:p>
            <a:pPr marL="0" indent="0" algn="just">
              <a:buNone/>
            </a:pPr>
            <a:r>
              <a:rPr lang="es-MX" sz="2000" dirty="0"/>
              <a:t>La tecnología actúa como un facilitador e la publicación de conocimiento disponible del gobierno.</a:t>
            </a:r>
          </a:p>
        </p:txBody>
      </p:sp>
      <p:sp>
        <p:nvSpPr>
          <p:cNvPr id="3" name="2 Título"/>
          <p:cNvSpPr>
            <a:spLocks noGrp="1"/>
          </p:cNvSpPr>
          <p:nvPr>
            <p:ph type="title"/>
          </p:nvPr>
        </p:nvSpPr>
        <p:spPr>
          <a:xfrm>
            <a:off x="6240018" y="1700808"/>
            <a:ext cx="3888431" cy="4536504"/>
          </a:xfrm>
        </p:spPr>
        <p:txBody>
          <a:bodyPr>
            <a:normAutofit/>
          </a:bodyPr>
          <a:lstStyle/>
          <a:p>
            <a:r>
              <a:rPr lang="es-MX"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Las TIC se han convertido en una herramienta para la transparencia y la eficiencia gubernamental</a:t>
            </a:r>
          </a:p>
        </p:txBody>
      </p:sp>
      <p:pic>
        <p:nvPicPr>
          <p:cNvPr id="4" name="3 Marcador de contenid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320" y="0"/>
            <a:ext cx="4749377" cy="998338"/>
          </a:xfrm>
          <a:prstGeom prst="rect">
            <a:avLst/>
          </a:prstGeo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7" y="0"/>
            <a:ext cx="4424644" cy="1484784"/>
          </a:xfrm>
          <a:prstGeom prst="rect">
            <a:avLst/>
          </a:prstGeom>
        </p:spPr>
      </p:pic>
      <p:sp>
        <p:nvSpPr>
          <p:cNvPr id="6" name="5 Rectángulo"/>
          <p:cNvSpPr/>
          <p:nvPr/>
        </p:nvSpPr>
        <p:spPr>
          <a:xfrm>
            <a:off x="1903037" y="1268760"/>
            <a:ext cx="3957943" cy="707886"/>
          </a:xfrm>
          <a:prstGeom prst="rect">
            <a:avLst/>
          </a:prstGeom>
          <a:noFill/>
        </p:spPr>
        <p:txBody>
          <a:bodyPr wrap="none" lIns="91440" tIns="45720" rIns="91440" bIns="45720">
            <a:spAutoFit/>
          </a:bodyPr>
          <a:lstStyle/>
          <a:p>
            <a:pPr algn="ctr"/>
            <a:r>
              <a:rPr lang="es-ES"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Gobierno abierto </a:t>
            </a:r>
          </a:p>
        </p:txBody>
      </p:sp>
      <p:sp>
        <p:nvSpPr>
          <p:cNvPr id="7" name="6 Más"/>
          <p:cNvSpPr/>
          <p:nvPr/>
        </p:nvSpPr>
        <p:spPr>
          <a:xfrm>
            <a:off x="3380022" y="2132856"/>
            <a:ext cx="915778" cy="792088"/>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Rectángulo"/>
          <p:cNvSpPr/>
          <p:nvPr/>
        </p:nvSpPr>
        <p:spPr>
          <a:xfrm>
            <a:off x="3383372" y="2996953"/>
            <a:ext cx="912429" cy="769441"/>
          </a:xfrm>
          <a:prstGeom prst="rect">
            <a:avLst/>
          </a:prstGeom>
          <a:noFill/>
        </p:spPr>
        <p:txBody>
          <a:bodyPr wrap="none" lIns="91440" tIns="45720" rIns="91440" bIns="45720">
            <a:spAutoFit/>
          </a:bodyPr>
          <a:lstStyle/>
          <a:p>
            <a:pPr algn="ctr"/>
            <a:r>
              <a:rPr lang="es-ES"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TIC</a:t>
            </a:r>
          </a:p>
        </p:txBody>
      </p:sp>
    </p:spTree>
    <p:extLst>
      <p:ext uri="{BB962C8B-B14F-4D97-AF65-F5344CB8AC3E}">
        <p14:creationId xmlns:p14="http://schemas.microsoft.com/office/powerpoint/2010/main" val="1962776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152" y="2492896"/>
            <a:ext cx="3121152" cy="2081784"/>
          </a:xfrm>
        </p:spPr>
      </p:pic>
      <p:sp>
        <p:nvSpPr>
          <p:cNvPr id="3" name="2 Título"/>
          <p:cNvSpPr>
            <a:spLocks noGrp="1"/>
          </p:cNvSpPr>
          <p:nvPr>
            <p:ph type="title"/>
          </p:nvPr>
        </p:nvSpPr>
        <p:spPr>
          <a:xfrm>
            <a:off x="1742171" y="215036"/>
            <a:ext cx="4015680" cy="1675656"/>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MX"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Big Data y Open Data para el desarrollo</a:t>
            </a:r>
          </a:p>
        </p:txBody>
      </p:sp>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2756" y="5145951"/>
            <a:ext cx="1495053" cy="1495053"/>
          </a:xfrm>
          <a:prstGeom prst="rect">
            <a:avLst/>
          </a:prstGeom>
        </p:spPr>
      </p:pic>
      <p:sp>
        <p:nvSpPr>
          <p:cNvPr id="6" name="5 Flecha abajo"/>
          <p:cNvSpPr/>
          <p:nvPr/>
        </p:nvSpPr>
        <p:spPr>
          <a:xfrm>
            <a:off x="2927648" y="1772816"/>
            <a:ext cx="1440160" cy="648072"/>
          </a:xfrm>
          <a:prstGeom prst="downArrow">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7" name="6 Flecha abajo"/>
          <p:cNvSpPr/>
          <p:nvPr/>
        </p:nvSpPr>
        <p:spPr>
          <a:xfrm>
            <a:off x="3107668" y="4581128"/>
            <a:ext cx="1080120" cy="432048"/>
          </a:xfrm>
          <a:prstGeom prst="downArrow">
            <a:avLst/>
          </a:prstGeom>
          <a:blipFill dpi="0" rotWithShape="1">
            <a:blip r:embed="rId5">
              <a:extLst>
                <a:ext uri="{28A0092B-C50C-407E-A947-70E740481C1C}">
                  <a14:useLocalDpi xmlns:a14="http://schemas.microsoft.com/office/drawing/2010/main" val="0"/>
                </a:ext>
              </a:extLst>
            </a:blip>
            <a:srcRect/>
            <a:stretch>
              <a:fillRect/>
            </a:stretch>
          </a:bli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pic>
        <p:nvPicPr>
          <p:cNvPr id="10"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5920" y="1174677"/>
            <a:ext cx="4980548" cy="468052"/>
          </a:xfrm>
          <a:prstGeom prst="rect">
            <a:avLst/>
          </a:prstGeom>
        </p:spPr>
      </p:pic>
      <p:sp>
        <p:nvSpPr>
          <p:cNvPr id="11" name="10 CuadroTexto"/>
          <p:cNvSpPr txBox="1"/>
          <p:nvPr/>
        </p:nvSpPr>
        <p:spPr>
          <a:xfrm>
            <a:off x="5807968" y="1842498"/>
            <a:ext cx="4320480" cy="2954655"/>
          </a:xfrm>
          <a:prstGeom prst="rect">
            <a:avLst/>
          </a:prstGeom>
          <a:noFill/>
        </p:spPr>
        <p:txBody>
          <a:bodyPr wrap="square" rtlCol="0">
            <a:spAutoFit/>
          </a:bodyPr>
          <a:lstStyle/>
          <a:p>
            <a:r>
              <a:rPr lang="es-MX" sz="2400" dirty="0"/>
              <a:t>7 Grupos de trabajo, uno de ellos denominado:</a:t>
            </a:r>
          </a:p>
          <a:p>
            <a:r>
              <a:rPr lang="es-MX" sz="2400" b="1" dirty="0"/>
              <a:t>Big Data para los ODS, </a:t>
            </a:r>
            <a:r>
              <a:rPr lang="es-MX" sz="2400" dirty="0"/>
              <a:t>finalidad:</a:t>
            </a:r>
          </a:p>
          <a:p>
            <a:pPr algn="just"/>
            <a:r>
              <a:rPr lang="es-MX" sz="2400" dirty="0"/>
              <a:t>Proveer ejemplos concretos del uso de Big Data para monitorear los indicadores relacionados con los ODS </a:t>
            </a:r>
          </a:p>
          <a:p>
            <a:endParaRPr lang="es-MX" dirty="0"/>
          </a:p>
        </p:txBody>
      </p:sp>
      <p:sp>
        <p:nvSpPr>
          <p:cNvPr id="12" name="11 Flecha derecha"/>
          <p:cNvSpPr/>
          <p:nvPr/>
        </p:nvSpPr>
        <p:spPr>
          <a:xfrm>
            <a:off x="4655840" y="5589240"/>
            <a:ext cx="864096" cy="792088"/>
          </a:xfrm>
          <a:prstGeom prst="rightArrow">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12 CuadroTexto"/>
          <p:cNvSpPr txBox="1"/>
          <p:nvPr/>
        </p:nvSpPr>
        <p:spPr>
          <a:xfrm>
            <a:off x="6022229" y="5323565"/>
            <a:ext cx="4104456" cy="132343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just"/>
            <a:r>
              <a:rPr lang="es-MX" sz="2000" b="1" dirty="0"/>
              <a:t>Mejorar la transparencia, eficiencia y eficacia de la Administración Pública y garantizar los DDHH de los ciudadanos</a:t>
            </a:r>
          </a:p>
        </p:txBody>
      </p:sp>
    </p:spTree>
    <p:extLst>
      <p:ext uri="{BB962C8B-B14F-4D97-AF65-F5344CB8AC3E}">
        <p14:creationId xmlns:p14="http://schemas.microsoft.com/office/powerpoint/2010/main" val="3398242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9700" y="0"/>
            <a:ext cx="12052300" cy="6863417"/>
          </a:xfrm>
          <a:prstGeom prst="rect">
            <a:avLst/>
          </a:prstGeom>
          <a:noFill/>
        </p:spPr>
        <p:txBody>
          <a:bodyPr wrap="squar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 BASTA QUERER </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USAR LAS TIC</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SINO SABER </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UTILIZARLAS </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FFFF00"/>
                </a:highlight>
              </a:rPr>
              <a:t>EFICAZMENTE</a:t>
            </a:r>
            <a:endPar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highlight>
                <a:srgbClr val="FFFF00"/>
              </a:highlight>
            </a:endParaRPr>
          </a:p>
        </p:txBody>
      </p:sp>
    </p:spTree>
    <p:extLst>
      <p:ext uri="{BB962C8B-B14F-4D97-AF65-F5344CB8AC3E}">
        <p14:creationId xmlns:p14="http://schemas.microsoft.com/office/powerpoint/2010/main" val="11816619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fekto10.com/wp-content/uploads/2016/09/02-7.jpg"/>
          <p:cNvPicPr>
            <a:picLocks noChangeAspect="1" noChangeArrowheads="1"/>
          </p:cNvPicPr>
          <p:nvPr/>
        </p:nvPicPr>
        <p:blipFill rotWithShape="1">
          <a:blip r:embed="rId2">
            <a:extLst>
              <a:ext uri="{28A0092B-C50C-407E-A947-70E740481C1C}">
                <a14:useLocalDpi xmlns:a14="http://schemas.microsoft.com/office/drawing/2010/main" val="0"/>
              </a:ext>
            </a:extLst>
          </a:blip>
          <a:srcRect b="66852"/>
          <a:stretch/>
        </p:blipFill>
        <p:spPr bwMode="auto">
          <a:xfrm>
            <a:off x="-88899" y="-50800"/>
            <a:ext cx="12280900" cy="690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http://www.etcetera.com.mx/ckfinder/files/images/LogoPlatafor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1650" y="2216150"/>
            <a:ext cx="297812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image.posta.com.mx/sites/default/files/captura_de_pantalla_2016-05-13_a_las_20.05.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1650" y="4483100"/>
            <a:ext cx="3005137" cy="237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857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00486" y="763885"/>
            <a:ext cx="10898946" cy="5509200"/>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 BASTA TENER UNA </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BUENA LEY SINO </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QUERER Y SABER</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APLICARLA…</a:t>
            </a:r>
          </a:p>
        </p:txBody>
      </p:sp>
    </p:spTree>
    <p:extLst>
      <p:ext uri="{BB962C8B-B14F-4D97-AF65-F5344CB8AC3E}">
        <p14:creationId xmlns:p14="http://schemas.microsoft.com/office/powerpoint/2010/main" val="4116257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098" r="12656" b="6453"/>
          <a:stretch/>
        </p:blipFill>
        <p:spPr>
          <a:xfrm>
            <a:off x="0" y="0"/>
            <a:ext cx="12192000" cy="6858000"/>
          </a:xfrm>
          <a:prstGeom prst="rect">
            <a:avLst/>
          </a:prstGeom>
        </p:spPr>
      </p:pic>
    </p:spTree>
    <p:extLst>
      <p:ext uri="{BB962C8B-B14F-4D97-AF65-F5344CB8AC3E}">
        <p14:creationId xmlns:p14="http://schemas.microsoft.com/office/powerpoint/2010/main" val="8401328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500" t="10662" r="20364" b="9363"/>
          <a:stretch/>
        </p:blipFill>
        <p:spPr>
          <a:xfrm>
            <a:off x="0" y="-44450"/>
            <a:ext cx="12192000" cy="6902450"/>
          </a:xfrm>
          <a:prstGeom prst="rect">
            <a:avLst/>
          </a:prstGeom>
        </p:spPr>
      </p:pic>
    </p:spTree>
    <p:extLst>
      <p:ext uri="{BB962C8B-B14F-4D97-AF65-F5344CB8AC3E}">
        <p14:creationId xmlns:p14="http://schemas.microsoft.com/office/powerpoint/2010/main" val="3780148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4219" t="17542" r="29635" b="20269"/>
          <a:stretch/>
        </p:blipFill>
        <p:spPr>
          <a:xfrm>
            <a:off x="0" y="0"/>
            <a:ext cx="12192000" cy="6858000"/>
          </a:xfrm>
          <a:prstGeom prst="rect">
            <a:avLst/>
          </a:prstGeom>
        </p:spPr>
      </p:pic>
    </p:spTree>
    <p:extLst>
      <p:ext uri="{BB962C8B-B14F-4D97-AF65-F5344CB8AC3E}">
        <p14:creationId xmlns:p14="http://schemas.microsoft.com/office/powerpoint/2010/main" val="75605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073" t="8195" r="19219" b="9103"/>
          <a:stretch/>
        </p:blipFill>
        <p:spPr>
          <a:xfrm>
            <a:off x="0" y="0"/>
            <a:ext cx="12192000" cy="6858000"/>
          </a:xfrm>
          <a:prstGeom prst="rect">
            <a:avLst/>
          </a:prstGeom>
        </p:spPr>
      </p:pic>
    </p:spTree>
    <p:extLst>
      <p:ext uri="{BB962C8B-B14F-4D97-AF65-F5344CB8AC3E}">
        <p14:creationId xmlns:p14="http://schemas.microsoft.com/office/powerpoint/2010/main" val="346656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7292" t="11700" r="20416" b="5728"/>
          <a:stretch/>
        </p:blipFill>
        <p:spPr>
          <a:xfrm>
            <a:off x="0" y="0"/>
            <a:ext cx="12192000" cy="6858000"/>
          </a:xfrm>
          <a:prstGeom prst="rect">
            <a:avLst/>
          </a:prstGeom>
        </p:spPr>
      </p:pic>
    </p:spTree>
    <p:extLst>
      <p:ext uri="{BB962C8B-B14F-4D97-AF65-F5344CB8AC3E}">
        <p14:creationId xmlns:p14="http://schemas.microsoft.com/office/powerpoint/2010/main" val="1437616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8333" t="13647" r="27500" b="7675"/>
          <a:stretch/>
        </p:blipFill>
        <p:spPr>
          <a:xfrm>
            <a:off x="0" y="50800"/>
            <a:ext cx="12192000" cy="6807200"/>
          </a:xfrm>
          <a:prstGeom prst="rect">
            <a:avLst/>
          </a:prstGeom>
        </p:spPr>
      </p:pic>
    </p:spTree>
    <p:extLst>
      <p:ext uri="{BB962C8B-B14F-4D97-AF65-F5344CB8AC3E}">
        <p14:creationId xmlns:p14="http://schemas.microsoft.com/office/powerpoint/2010/main" val="345879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2552" t="15465" r="13333"/>
          <a:stretch/>
        </p:blipFill>
        <p:spPr>
          <a:xfrm>
            <a:off x="374649" y="711200"/>
            <a:ext cx="11657338" cy="5334000"/>
          </a:xfrm>
          <a:prstGeom prst="rect">
            <a:avLst/>
          </a:prstGeom>
        </p:spPr>
      </p:pic>
    </p:spTree>
    <p:extLst>
      <p:ext uri="{BB962C8B-B14F-4D97-AF65-F5344CB8AC3E}">
        <p14:creationId xmlns:p14="http://schemas.microsoft.com/office/powerpoint/2010/main" val="371283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infodf.org.mx/images/boletines/2016/bol067_16.jpg"/>
          <p:cNvPicPr>
            <a:picLocks noChangeAspect="1" noChangeArrowheads="1"/>
          </p:cNvPicPr>
          <p:nvPr/>
        </p:nvPicPr>
        <p:blipFill rotWithShape="1">
          <a:blip r:embed="rId2">
            <a:extLst>
              <a:ext uri="{28A0092B-C50C-407E-A947-70E740481C1C}">
                <a14:useLocalDpi xmlns:a14="http://schemas.microsoft.com/office/drawing/2010/main" val="0"/>
              </a:ext>
            </a:extLst>
          </a:blip>
          <a:srcRect l="2603" t="3290" r="65574" b="53128"/>
          <a:stretch/>
        </p:blipFill>
        <p:spPr bwMode="auto">
          <a:xfrm>
            <a:off x="0" y="0"/>
            <a:ext cx="6375400" cy="384175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656628" y="2025650"/>
            <a:ext cx="2471122" cy="1384995"/>
          </a:xfrm>
          <a:prstGeom prst="rect">
            <a:avLst/>
          </a:prstGeom>
          <a:noFill/>
        </p:spPr>
        <p:txBody>
          <a:bodyPr wrap="square" rtlCol="0">
            <a:spAutoFit/>
          </a:bodyPr>
          <a:lstStyle/>
          <a:p>
            <a:pPr algn="ctr"/>
            <a:r>
              <a:rPr lang="es-MX" sz="2800" b="1" dirty="0">
                <a:effectLst>
                  <a:outerShdw blurRad="38100" dist="38100" dir="2700000" algn="tl">
                    <a:srgbClr val="000000">
                      <a:alpha val="43137"/>
                    </a:srgbClr>
                  </a:outerShdw>
                </a:effectLst>
              </a:rPr>
              <a:t>SISAI</a:t>
            </a:r>
          </a:p>
          <a:p>
            <a:pPr algn="ctr"/>
            <a:r>
              <a:rPr lang="es-MX" sz="2800" b="1" dirty="0">
                <a:effectLst>
                  <a:outerShdw blurRad="38100" dist="38100" dir="2700000" algn="tl">
                    <a:srgbClr val="000000">
                      <a:alpha val="43137"/>
                    </a:srgbClr>
                  </a:outerShdw>
                </a:effectLst>
              </a:rPr>
              <a:t>18 INCIDENCIAS</a:t>
            </a:r>
          </a:p>
        </p:txBody>
      </p:sp>
      <p:pic>
        <p:nvPicPr>
          <p:cNvPr id="3076" name="Picture 4" descr="http://www.infodf.org.mx/images/boletines/2016/bol067_16.jpg"/>
          <p:cNvPicPr>
            <a:picLocks noChangeAspect="1" noChangeArrowheads="1"/>
          </p:cNvPicPr>
          <p:nvPr/>
        </p:nvPicPr>
        <p:blipFill rotWithShape="1">
          <a:blip r:embed="rId2">
            <a:extLst>
              <a:ext uri="{28A0092B-C50C-407E-A947-70E740481C1C}">
                <a14:useLocalDpi xmlns:a14="http://schemas.microsoft.com/office/drawing/2010/main" val="0"/>
              </a:ext>
            </a:extLst>
          </a:blip>
          <a:srcRect l="64791" t="2319" r="3386" b="53128"/>
          <a:stretch/>
        </p:blipFill>
        <p:spPr bwMode="auto">
          <a:xfrm>
            <a:off x="6375400" y="0"/>
            <a:ext cx="5816600" cy="3841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6623050" y="2025649"/>
            <a:ext cx="2171700" cy="1384995"/>
          </a:xfrm>
          <a:prstGeom prst="rect">
            <a:avLst/>
          </a:prstGeom>
        </p:spPr>
        <p:txBody>
          <a:bodyPr wrap="square">
            <a:spAutoFit/>
          </a:bodyPr>
          <a:lstStyle/>
          <a:p>
            <a:pPr algn="ctr"/>
            <a:r>
              <a:rPr lang="es-MX" sz="2800" b="1" dirty="0">
                <a:effectLst>
                  <a:outerShdw blurRad="38100" dist="38100" dir="2700000" algn="tl">
                    <a:srgbClr val="000000">
                      <a:alpha val="43137"/>
                    </a:srgbClr>
                  </a:outerShdw>
                </a:effectLst>
              </a:rPr>
              <a:t>SIGEMI</a:t>
            </a:r>
          </a:p>
          <a:p>
            <a:pPr algn="ctr"/>
            <a:r>
              <a:rPr lang="es-MX" sz="2800" b="1" dirty="0">
                <a:effectLst>
                  <a:outerShdw blurRad="38100" dist="38100" dir="2700000" algn="tl">
                    <a:srgbClr val="000000">
                      <a:alpha val="43137"/>
                    </a:srgbClr>
                  </a:outerShdw>
                </a:effectLst>
              </a:rPr>
              <a:t>6 </a:t>
            </a:r>
          </a:p>
          <a:p>
            <a:pPr algn="ctr"/>
            <a:r>
              <a:rPr lang="es-MX" sz="2800" b="1" dirty="0">
                <a:effectLst>
                  <a:outerShdw blurRad="38100" dist="38100" dir="2700000" algn="tl">
                    <a:srgbClr val="000000">
                      <a:alpha val="43137"/>
                    </a:srgbClr>
                  </a:outerShdw>
                </a:effectLst>
              </a:rPr>
              <a:t>INCIDENCIAS</a:t>
            </a:r>
            <a:endParaRPr lang="es-MX" b="1" dirty="0">
              <a:effectLst>
                <a:outerShdw blurRad="38100" dist="38100" dir="2700000" algn="tl">
                  <a:srgbClr val="000000">
                    <a:alpha val="43137"/>
                  </a:srgbClr>
                </a:outerShdw>
              </a:effectLst>
            </a:endParaRPr>
          </a:p>
        </p:txBody>
      </p:sp>
      <p:pic>
        <p:nvPicPr>
          <p:cNvPr id="3078" name="Picture 6" descr="http://www.infodf.org.mx/images/boletines/2016/bol067_16.jpg"/>
          <p:cNvPicPr>
            <a:picLocks noChangeAspect="1" noChangeArrowheads="1"/>
          </p:cNvPicPr>
          <p:nvPr/>
        </p:nvPicPr>
        <p:blipFill rotWithShape="1">
          <a:blip r:embed="rId2">
            <a:extLst>
              <a:ext uri="{28A0092B-C50C-407E-A947-70E740481C1C}">
                <a14:useLocalDpi xmlns:a14="http://schemas.microsoft.com/office/drawing/2010/main" val="0"/>
              </a:ext>
            </a:extLst>
          </a:blip>
          <a:srcRect l="2552" t="52158" r="66094" b="4585"/>
          <a:stretch/>
        </p:blipFill>
        <p:spPr bwMode="auto">
          <a:xfrm>
            <a:off x="0" y="3841750"/>
            <a:ext cx="6375400" cy="301625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714750" y="4097803"/>
            <a:ext cx="2413000" cy="1384995"/>
          </a:xfrm>
          <a:prstGeom prst="rect">
            <a:avLst/>
          </a:prstGeom>
        </p:spPr>
        <p:txBody>
          <a:bodyPr wrap="square">
            <a:spAutoFit/>
          </a:bodyPr>
          <a:lstStyle/>
          <a:p>
            <a:pPr algn="ctr"/>
            <a:r>
              <a:rPr lang="es-MX" sz="2800" b="1" dirty="0">
                <a:effectLst>
                  <a:outerShdw blurRad="38100" dist="38100" dir="2700000" algn="tl">
                    <a:srgbClr val="000000">
                      <a:alpha val="43137"/>
                    </a:srgbClr>
                  </a:outerShdw>
                </a:effectLst>
              </a:rPr>
              <a:t>SIPOT</a:t>
            </a:r>
          </a:p>
          <a:p>
            <a:pPr algn="ctr"/>
            <a:r>
              <a:rPr lang="es-MX" sz="2800" b="1" dirty="0">
                <a:effectLst>
                  <a:outerShdw blurRad="38100" dist="38100" dir="2700000" algn="tl">
                    <a:srgbClr val="000000">
                      <a:alpha val="43137"/>
                    </a:srgbClr>
                  </a:outerShdw>
                </a:effectLst>
              </a:rPr>
              <a:t>16 </a:t>
            </a:r>
          </a:p>
          <a:p>
            <a:pPr algn="ctr"/>
            <a:r>
              <a:rPr lang="es-MX" sz="2800" b="1" dirty="0">
                <a:effectLst>
                  <a:outerShdw blurRad="38100" dist="38100" dir="2700000" algn="tl">
                    <a:srgbClr val="000000">
                      <a:alpha val="43137"/>
                    </a:srgbClr>
                  </a:outerShdw>
                </a:effectLst>
              </a:rPr>
              <a:t>INCIDENCIAS</a:t>
            </a:r>
          </a:p>
        </p:txBody>
      </p:sp>
      <p:pic>
        <p:nvPicPr>
          <p:cNvPr id="3082" name="Picture 10" descr="http://www.infodf.org.mx/images/boletines/2016/bol067_16.jpg"/>
          <p:cNvPicPr>
            <a:picLocks noChangeAspect="1" noChangeArrowheads="1"/>
          </p:cNvPicPr>
          <p:nvPr/>
        </p:nvPicPr>
        <p:blipFill rotWithShape="1">
          <a:blip r:embed="rId2">
            <a:extLst>
              <a:ext uri="{28A0092B-C50C-407E-A947-70E740481C1C}">
                <a14:useLocalDpi xmlns:a14="http://schemas.microsoft.com/office/drawing/2010/main" val="0"/>
              </a:ext>
            </a:extLst>
          </a:blip>
          <a:srcRect l="65208" t="53883" r="3646" b="4693"/>
          <a:stretch/>
        </p:blipFill>
        <p:spPr bwMode="auto">
          <a:xfrm>
            <a:off x="6375400" y="3841749"/>
            <a:ext cx="5816600" cy="301625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6127750" y="4097804"/>
            <a:ext cx="2927350" cy="1384995"/>
          </a:xfrm>
          <a:prstGeom prst="rect">
            <a:avLst/>
          </a:prstGeom>
        </p:spPr>
        <p:txBody>
          <a:bodyPr wrap="square">
            <a:spAutoFit/>
          </a:bodyPr>
          <a:lstStyle/>
          <a:p>
            <a:pPr algn="ctr"/>
            <a:r>
              <a:rPr lang="es-MX" sz="2800" b="1" dirty="0">
                <a:effectLst>
                  <a:outerShdw blurRad="38100" dist="38100" dir="2700000" algn="tl">
                    <a:srgbClr val="000000">
                      <a:alpha val="43137"/>
                    </a:srgbClr>
                  </a:outerShdw>
                </a:effectLst>
              </a:rPr>
              <a:t>SICOM</a:t>
            </a:r>
          </a:p>
          <a:p>
            <a:pPr algn="ctr"/>
            <a:r>
              <a:rPr lang="es-MX" sz="2800" b="1" dirty="0">
                <a:effectLst>
                  <a:outerShdw blurRad="38100" dist="38100" dir="2700000" algn="tl">
                    <a:srgbClr val="000000">
                      <a:alpha val="43137"/>
                    </a:srgbClr>
                  </a:outerShdw>
                </a:effectLst>
              </a:rPr>
              <a:t>13 </a:t>
            </a:r>
          </a:p>
          <a:p>
            <a:pPr algn="ctr"/>
            <a:r>
              <a:rPr lang="es-MX" sz="2800" b="1" dirty="0">
                <a:effectLst>
                  <a:outerShdw blurRad="38100" dist="38100" dir="2700000" algn="tl">
                    <a:srgbClr val="000000">
                      <a:alpha val="43137"/>
                    </a:srgbClr>
                  </a:outerShdw>
                </a:effectLst>
              </a:rPr>
              <a:t>INCIDENCIAS</a:t>
            </a:r>
            <a:endParaRPr lang="es-MX" b="1" dirty="0">
              <a:effectLst>
                <a:outerShdw blurRad="38100" dist="38100" dir="2700000" algn="tl">
                  <a:srgbClr val="000000">
                    <a:alpha val="43137"/>
                  </a:srgbClr>
                </a:outerShdw>
              </a:effectLst>
            </a:endParaRPr>
          </a:p>
        </p:txBody>
      </p:sp>
      <p:sp>
        <p:nvSpPr>
          <p:cNvPr id="8" name="CuadroTexto 7"/>
          <p:cNvSpPr txBox="1"/>
          <p:nvPr/>
        </p:nvSpPr>
        <p:spPr>
          <a:xfrm>
            <a:off x="4278672" y="1374402"/>
            <a:ext cx="4193456" cy="523220"/>
          </a:xfrm>
          <a:prstGeom prst="rect">
            <a:avLst/>
          </a:prstGeom>
          <a:noFill/>
        </p:spPr>
        <p:txBody>
          <a:bodyPr wrap="none" rtlCol="0">
            <a:spAutoFit/>
          </a:bodyPr>
          <a:lstStyle/>
          <a:p>
            <a:r>
              <a:rPr lang="es-MX" sz="2800" b="1" dirty="0">
                <a:solidFill>
                  <a:srgbClr val="FF0000"/>
                </a:solidFill>
                <a:effectLst>
                  <a:outerShdw blurRad="38100" dist="38100" dir="2700000" algn="tl">
                    <a:srgbClr val="000000">
                      <a:alpha val="43137"/>
                    </a:srgbClr>
                  </a:outerShdw>
                </a:effectLst>
              </a:rPr>
              <a:t>4 INCIDENCIAS GENERALES</a:t>
            </a:r>
          </a:p>
        </p:txBody>
      </p:sp>
      <p:sp>
        <p:nvSpPr>
          <p:cNvPr id="9" name="CuadroTexto 8"/>
          <p:cNvSpPr txBox="1"/>
          <p:nvPr/>
        </p:nvSpPr>
        <p:spPr>
          <a:xfrm>
            <a:off x="4205628" y="5436293"/>
            <a:ext cx="4447495" cy="1323439"/>
          </a:xfrm>
          <a:prstGeom prst="rect">
            <a:avLst/>
          </a:prstGeom>
          <a:noFill/>
        </p:spPr>
        <p:txBody>
          <a:bodyPr wrap="square" rtlCol="0">
            <a:spAutoFit/>
          </a:bodyPr>
          <a:lstStyle/>
          <a:p>
            <a:pPr algn="ctr"/>
            <a:r>
              <a:rPr lang="es-MX" sz="4000" b="1" dirty="0">
                <a:effectLst>
                  <a:outerShdw blurRad="38100" dist="38100" dir="2700000" algn="tl">
                    <a:srgbClr val="000000">
                      <a:alpha val="43137"/>
                    </a:srgbClr>
                  </a:outerShdw>
                </a:effectLst>
                <a:highlight>
                  <a:srgbClr val="FFFF00"/>
                </a:highlight>
              </a:rPr>
              <a:t>TOTAL: </a:t>
            </a:r>
          </a:p>
          <a:p>
            <a:pPr algn="ctr"/>
            <a:r>
              <a:rPr lang="es-MX" sz="4000" b="1" dirty="0">
                <a:effectLst>
                  <a:outerShdw blurRad="38100" dist="38100" dir="2700000" algn="tl">
                    <a:srgbClr val="000000">
                      <a:alpha val="43137"/>
                    </a:srgbClr>
                  </a:outerShdw>
                </a:effectLst>
                <a:highlight>
                  <a:srgbClr val="FFFF00"/>
                </a:highlight>
              </a:rPr>
              <a:t>57 INCIDENCIAS</a:t>
            </a:r>
          </a:p>
        </p:txBody>
      </p:sp>
    </p:spTree>
    <p:extLst>
      <p:ext uri="{BB962C8B-B14F-4D97-AF65-F5344CB8AC3E}">
        <p14:creationId xmlns:p14="http://schemas.microsoft.com/office/powerpoint/2010/main" val="173675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925369" y="1029633"/>
            <a:ext cx="6290504" cy="4154984"/>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APERTURA</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JUDICIAL </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 USO DE TIC</a:t>
            </a:r>
          </a:p>
        </p:txBody>
      </p:sp>
    </p:spTree>
    <p:extLst>
      <p:ext uri="{BB962C8B-B14F-4D97-AF65-F5344CB8AC3E}">
        <p14:creationId xmlns:p14="http://schemas.microsoft.com/office/powerpoint/2010/main" val="3509194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248" t="2759" r="22903" b="4227"/>
          <a:stretch/>
        </p:blipFill>
        <p:spPr bwMode="auto">
          <a:xfrm>
            <a:off x="1475928" y="190501"/>
            <a:ext cx="8712310" cy="606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342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93" t="7812" r="10845" b="6206"/>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38" t="49286" r="59036" b="38714"/>
          <a:stretch/>
        </p:blipFill>
        <p:spPr bwMode="auto">
          <a:xfrm>
            <a:off x="5447928" y="6093296"/>
            <a:ext cx="2769326"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584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a:extLst>
              <a:ext uri="{FF2B5EF4-FFF2-40B4-BE49-F238E27FC236}">
                <a16:creationId xmlns:a16="http://schemas.microsoft.com/office/drawing/2014/main" xmlns="" id="{020717A3-1FD2-44BA-BCC3-B303C46E7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2850" y="349250"/>
            <a:ext cx="2019300" cy="214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a 2"/>
          <p:cNvGraphicFramePr>
            <a:graphicFrameLocks noGrp="1"/>
          </p:cNvGraphicFramePr>
          <p:nvPr>
            <p:extLst>
              <p:ext uri="{D42A27DB-BD31-4B8C-83A1-F6EECF244321}">
                <p14:modId xmlns:p14="http://schemas.microsoft.com/office/powerpoint/2010/main" val="3388468704"/>
              </p:ext>
            </p:extLst>
          </p:nvPr>
        </p:nvGraphicFramePr>
        <p:xfrm>
          <a:off x="88901" y="2686050"/>
          <a:ext cx="11982446" cy="3779520"/>
        </p:xfrm>
        <a:graphic>
          <a:graphicData uri="http://schemas.openxmlformats.org/drawingml/2006/table">
            <a:tbl>
              <a:tblPr>
                <a:tableStyleId>{5C22544A-7EE6-4342-B048-85BDC9FD1C3A}</a:tableStyleId>
              </a:tblPr>
              <a:tblGrid>
                <a:gridCol w="884987">
                  <a:extLst>
                    <a:ext uri="{9D8B030D-6E8A-4147-A177-3AD203B41FA5}">
                      <a16:colId xmlns:a16="http://schemas.microsoft.com/office/drawing/2014/main" xmlns="" val="1518170560"/>
                    </a:ext>
                  </a:extLst>
                </a:gridCol>
                <a:gridCol w="884987">
                  <a:extLst>
                    <a:ext uri="{9D8B030D-6E8A-4147-A177-3AD203B41FA5}">
                      <a16:colId xmlns:a16="http://schemas.microsoft.com/office/drawing/2014/main" xmlns="" val="1448116634"/>
                    </a:ext>
                  </a:extLst>
                </a:gridCol>
                <a:gridCol w="884987">
                  <a:extLst>
                    <a:ext uri="{9D8B030D-6E8A-4147-A177-3AD203B41FA5}">
                      <a16:colId xmlns:a16="http://schemas.microsoft.com/office/drawing/2014/main" xmlns="" val="1071993134"/>
                    </a:ext>
                  </a:extLst>
                </a:gridCol>
                <a:gridCol w="884987">
                  <a:extLst>
                    <a:ext uri="{9D8B030D-6E8A-4147-A177-3AD203B41FA5}">
                      <a16:colId xmlns:a16="http://schemas.microsoft.com/office/drawing/2014/main" xmlns="" val="1862026566"/>
                    </a:ext>
                  </a:extLst>
                </a:gridCol>
                <a:gridCol w="884987">
                  <a:extLst>
                    <a:ext uri="{9D8B030D-6E8A-4147-A177-3AD203B41FA5}">
                      <a16:colId xmlns:a16="http://schemas.microsoft.com/office/drawing/2014/main" xmlns="" val="4121645716"/>
                    </a:ext>
                  </a:extLst>
                </a:gridCol>
                <a:gridCol w="294996">
                  <a:extLst>
                    <a:ext uri="{9D8B030D-6E8A-4147-A177-3AD203B41FA5}">
                      <a16:colId xmlns:a16="http://schemas.microsoft.com/office/drawing/2014/main" xmlns="" val="2324576573"/>
                    </a:ext>
                  </a:extLst>
                </a:gridCol>
                <a:gridCol w="1067605">
                  <a:extLst>
                    <a:ext uri="{9D8B030D-6E8A-4147-A177-3AD203B41FA5}">
                      <a16:colId xmlns:a16="http://schemas.microsoft.com/office/drawing/2014/main" xmlns="" val="3925228002"/>
                    </a:ext>
                  </a:extLst>
                </a:gridCol>
                <a:gridCol w="884987">
                  <a:extLst>
                    <a:ext uri="{9D8B030D-6E8A-4147-A177-3AD203B41FA5}">
                      <a16:colId xmlns:a16="http://schemas.microsoft.com/office/drawing/2014/main" xmlns="" val="3157233671"/>
                    </a:ext>
                  </a:extLst>
                </a:gridCol>
                <a:gridCol w="884987">
                  <a:extLst>
                    <a:ext uri="{9D8B030D-6E8A-4147-A177-3AD203B41FA5}">
                      <a16:colId xmlns:a16="http://schemas.microsoft.com/office/drawing/2014/main" xmlns="" val="2140158296"/>
                    </a:ext>
                  </a:extLst>
                </a:gridCol>
                <a:gridCol w="884987">
                  <a:extLst>
                    <a:ext uri="{9D8B030D-6E8A-4147-A177-3AD203B41FA5}">
                      <a16:colId xmlns:a16="http://schemas.microsoft.com/office/drawing/2014/main" xmlns="" val="3047660369"/>
                    </a:ext>
                  </a:extLst>
                </a:gridCol>
                <a:gridCol w="884987">
                  <a:extLst>
                    <a:ext uri="{9D8B030D-6E8A-4147-A177-3AD203B41FA5}">
                      <a16:colId xmlns:a16="http://schemas.microsoft.com/office/drawing/2014/main" xmlns="" val="99735101"/>
                    </a:ext>
                  </a:extLst>
                </a:gridCol>
                <a:gridCol w="884987">
                  <a:extLst>
                    <a:ext uri="{9D8B030D-6E8A-4147-A177-3AD203B41FA5}">
                      <a16:colId xmlns:a16="http://schemas.microsoft.com/office/drawing/2014/main" xmlns="" val="2245844931"/>
                    </a:ext>
                  </a:extLst>
                </a:gridCol>
                <a:gridCol w="27609">
                  <a:extLst>
                    <a:ext uri="{9D8B030D-6E8A-4147-A177-3AD203B41FA5}">
                      <a16:colId xmlns:a16="http://schemas.microsoft.com/office/drawing/2014/main" xmlns="" val="534490249"/>
                    </a:ext>
                  </a:extLst>
                </a:gridCol>
                <a:gridCol w="1742366">
                  <a:extLst>
                    <a:ext uri="{9D8B030D-6E8A-4147-A177-3AD203B41FA5}">
                      <a16:colId xmlns:a16="http://schemas.microsoft.com/office/drawing/2014/main" xmlns="" val="21440399"/>
                    </a:ext>
                  </a:extLst>
                </a:gridCol>
              </a:tblGrid>
              <a:tr h="532560">
                <a:tc>
                  <a:txBody>
                    <a:bodyPr/>
                    <a:lstStyle/>
                    <a:p>
                      <a:pPr algn="l" fontAlgn="b"/>
                      <a:endParaRPr lang="es-MX" sz="1100" b="0" i="0" u="none" strike="noStrike">
                        <a:solidFill>
                          <a:srgbClr val="000000"/>
                        </a:solidFill>
                        <a:effectLst/>
                        <a:latin typeface="Calibri" panose="020F0502020204030204" pitchFamily="34" charset="0"/>
                      </a:endParaRPr>
                    </a:p>
                  </a:txBody>
                  <a:tcPr marL="0" marR="0" marT="0" marB="0"/>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s-MX" sz="1800" b="1" u="none" strike="noStrike" dirty="0">
                          <a:effectLst/>
                        </a:rPr>
                        <a:t>UNIDAD GENERAL DE TRANSPARENCIA Y </a:t>
                      </a:r>
                      <a:endParaRPr lang="es-MX" sz="1800" b="1" i="0" u="none" strike="noStrike" dirty="0">
                        <a:solidFill>
                          <a:srgbClr val="595959"/>
                        </a:solidFill>
                        <a:effectLst/>
                        <a:latin typeface="Georgia" panose="02040502050405020303" pitchFamily="18" charset="0"/>
                      </a:endParaRPr>
                    </a:p>
                  </a:txBody>
                  <a:tcPr marL="0" marR="0" marT="0" marB="0" anchor="b"/>
                </a:tc>
                <a:extLst>
                  <a:ext uri="{0D108BD9-81ED-4DB2-BD59-A6C34878D82A}">
                    <a16:rowId xmlns:a16="http://schemas.microsoft.com/office/drawing/2014/main" xmlns="" val="1014269949"/>
                  </a:ext>
                </a:extLst>
              </a:tr>
              <a:tr h="532560">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s-MX" sz="11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s-MX" sz="1800" b="1" u="none" strike="noStrike" dirty="0">
                          <a:effectLst/>
                        </a:rPr>
                        <a:t>SISTEMATIZACIÓN DE LA INFORMACIÓN JUDICIAL</a:t>
                      </a:r>
                      <a:endParaRPr lang="es-MX" sz="1800" b="1" i="0" u="none" strike="noStrike" dirty="0">
                        <a:solidFill>
                          <a:srgbClr val="595959"/>
                        </a:solidFill>
                        <a:effectLst/>
                        <a:latin typeface="Georgia" panose="02040502050405020303" pitchFamily="18" charset="0"/>
                      </a:endParaRPr>
                    </a:p>
                  </a:txBody>
                  <a:tcPr marL="0" marR="0" marT="0" marB="0" anchor="b"/>
                </a:tc>
                <a:extLst>
                  <a:ext uri="{0D108BD9-81ED-4DB2-BD59-A6C34878D82A}">
                    <a16:rowId xmlns:a16="http://schemas.microsoft.com/office/drawing/2014/main" xmlns="" val="67978233"/>
                  </a:ext>
                </a:extLst>
              </a:tr>
              <a:tr h="215736">
                <a:tc gridSpan="14">
                  <a:txBody>
                    <a:bodyPr/>
                    <a:lstStyle/>
                    <a:p>
                      <a:pPr algn="ctr" fontAlgn="b"/>
                      <a:r>
                        <a:rPr lang="es-MX" sz="3600" b="1" u="none" strike="noStrike" dirty="0">
                          <a:effectLst/>
                        </a:rPr>
                        <a:t>RESUMEN GENERAL DE SOLICITUDES DE ACCESO A LA INFORMACIÓN</a:t>
                      </a:r>
                      <a:endParaRPr lang="es-MX" sz="3600" b="1" i="0" u="none" strike="noStrike" dirty="0">
                        <a:solidFill>
                          <a:srgbClr val="000000"/>
                        </a:solidFill>
                        <a:effectLst/>
                        <a:latin typeface="Georgia" panose="02040502050405020303" pitchFamily="18"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1292936723"/>
                  </a:ext>
                </a:extLst>
              </a:tr>
              <a:tr h="191081">
                <a:tc gridSpan="14">
                  <a:txBody>
                    <a:bodyPr/>
                    <a:lstStyle/>
                    <a:p>
                      <a:pPr algn="ctr" fontAlgn="b"/>
                      <a:r>
                        <a:rPr lang="es-MX" sz="3200" b="1" u="none" strike="noStrike" dirty="0">
                          <a:effectLst/>
                        </a:rPr>
                        <a:t>SEPTIEMBRE, 2016</a:t>
                      </a:r>
                      <a:endParaRPr lang="es-MX" sz="3200" b="1" i="0" u="none" strike="noStrike" dirty="0">
                        <a:solidFill>
                          <a:srgbClr val="000000"/>
                        </a:solidFill>
                        <a:effectLst/>
                        <a:latin typeface="Georgia" panose="02040502050405020303" pitchFamily="18" charset="0"/>
                      </a:endParaRPr>
                    </a:p>
                  </a:txBody>
                  <a:tcPr marL="0" marR="0" marT="0" marB="0" anchor="b"/>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xmlns="" val="2968239753"/>
                  </a:ext>
                </a:extLst>
              </a:tr>
            </a:tbl>
          </a:graphicData>
        </a:graphic>
      </p:graphicFrame>
    </p:spTree>
    <p:extLst>
      <p:ext uri="{BB962C8B-B14F-4D97-AF65-F5344CB8AC3E}">
        <p14:creationId xmlns:p14="http://schemas.microsoft.com/office/powerpoint/2010/main" val="3963887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42344" t="13258" r="6614" b="2612"/>
          <a:stretch/>
        </p:blipFill>
        <p:spPr>
          <a:xfrm>
            <a:off x="0" y="0"/>
            <a:ext cx="12141200" cy="6858000"/>
          </a:xfrm>
          <a:prstGeom prst="rect">
            <a:avLst/>
          </a:prstGeom>
        </p:spPr>
      </p:pic>
    </p:spTree>
    <p:extLst>
      <p:ext uri="{BB962C8B-B14F-4D97-AF65-F5344CB8AC3E}">
        <p14:creationId xmlns:p14="http://schemas.microsoft.com/office/powerpoint/2010/main" val="173159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5 Gráfico">
            <a:extLst>
              <a:ext uri="{FF2B5EF4-FFF2-40B4-BE49-F238E27FC236}">
                <a16:creationId xmlns:a16="http://schemas.microsoft.com/office/drawing/2014/main" xmlns="" id="{B09E413C-A2BF-4D1D-944C-348F80B071DF}"/>
              </a:ext>
            </a:extLst>
          </p:cNvPr>
          <p:cNvGraphicFramePr>
            <a:graphicFrameLocks/>
          </p:cNvGraphicFramePr>
          <p:nvPr>
            <p:extLst>
              <p:ext uri="{D42A27DB-BD31-4B8C-83A1-F6EECF244321}">
                <p14:modId xmlns:p14="http://schemas.microsoft.com/office/powerpoint/2010/main" val="3812858017"/>
              </p:ext>
            </p:extLst>
          </p:nvPr>
        </p:nvGraphicFramePr>
        <p:xfrm>
          <a:off x="0" y="0"/>
          <a:ext cx="120777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1771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29427" t="17672" r="28958" b="1962"/>
          <a:stretch/>
        </p:blipFill>
        <p:spPr>
          <a:xfrm>
            <a:off x="1225550" y="50800"/>
            <a:ext cx="9366250" cy="6096434"/>
          </a:xfrm>
          <a:prstGeom prst="rect">
            <a:avLst/>
          </a:prstGeom>
        </p:spPr>
      </p:pic>
    </p:spTree>
    <p:extLst>
      <p:ext uri="{BB962C8B-B14F-4D97-AF65-F5344CB8AC3E}">
        <p14:creationId xmlns:p14="http://schemas.microsoft.com/office/powerpoint/2010/main" val="756843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2656" t="17543" r="33333" b="13647"/>
          <a:stretch/>
        </p:blipFill>
        <p:spPr>
          <a:xfrm>
            <a:off x="2298700" y="0"/>
            <a:ext cx="8299450" cy="6736154"/>
          </a:xfrm>
          <a:prstGeom prst="rect">
            <a:avLst/>
          </a:prstGeom>
        </p:spPr>
      </p:pic>
    </p:spTree>
    <p:extLst>
      <p:ext uri="{BB962C8B-B14F-4D97-AF65-F5344CB8AC3E}">
        <p14:creationId xmlns:p14="http://schemas.microsoft.com/office/powerpoint/2010/main" val="1313437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53402" y="547033"/>
            <a:ext cx="7536037" cy="5509200"/>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 JUDICATURA</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 MALAS </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CONDUCTAS</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INTERNAS</a:t>
            </a:r>
            <a:endPar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11665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17550" y="337235"/>
            <a:ext cx="10890250" cy="1569660"/>
          </a:xfrm>
          <a:prstGeom prst="rect">
            <a:avLst/>
          </a:prstGeom>
        </p:spPr>
        <p:txBody>
          <a:bodyPr wrap="square">
            <a:spAutoFit/>
          </a:bodyPr>
          <a:lstStyle/>
          <a:p>
            <a:pPr algn="ctr"/>
            <a:r>
              <a:rPr lang="es-MX" sz="3200" b="1" dirty="0"/>
              <a:t>EL CONSEJO DE LA JUDICATURA FEDERAL </a:t>
            </a:r>
          </a:p>
          <a:p>
            <a:pPr algn="ctr"/>
            <a:r>
              <a:rPr lang="es-MX" sz="3200" b="1" dirty="0"/>
              <a:t>SANCIONA A 108 FUNCIONARIOS</a:t>
            </a:r>
          </a:p>
          <a:p>
            <a:pPr algn="ctr"/>
            <a:endParaRPr lang="es-MX" sz="3200" dirty="0"/>
          </a:p>
        </p:txBody>
      </p:sp>
      <p:sp>
        <p:nvSpPr>
          <p:cNvPr id="5" name="Rectangle 3"/>
          <p:cNvSpPr>
            <a:spLocks noChangeArrowheads="1"/>
          </p:cNvSpPr>
          <p:nvPr/>
        </p:nvSpPr>
        <p:spPr bwMode="auto">
          <a:xfrm>
            <a:off x="209550" y="1508064"/>
            <a:ext cx="11639550"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DURANTE LOS ÚLTIMOS DOS AÑOS, EL CONSEJO DE LA JUDICATURA FEDERAL (CJF) SANCIONÓ A 108 SERVIDORES PÚBLICOS, ENTRE ELLOS, 14  MAGISTRADOS DE CIRCUITO; 18  JUECES DE DISTRITO; 13 SECRETARIOS DE TRIBUNAL; 26 SECRETARIOS DE JUZGADO; 15 ACTUARIOS JUDICIALES; UN ANALISTA JURÍDICO SISE, 18 OFICIALES ADMINISTRATIVOS Y 3 OFICIALES DE SERVICIOS Y MANTENIMIENTO.</a:t>
            </a:r>
            <a:endParaRPr kumimoji="0" lang="es-MX" altLang="es-MX" sz="20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EN UN COMUNICADO DE PRENSA, EL CJF INFORMÓ QUE LAS CONDUCTAS EN LAS QUE INCURRIERON LOS SERVIDORES PÚBLICOS FUERON EN SU MAYORÍA FALTA DE PROFESIONALISMO, EN TOTAL SE REGISTRARON 72.</a:t>
            </a:r>
            <a:endParaRPr kumimoji="0" lang="es-MX" altLang="es-MX" sz="20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SIN EMBRAGO, EL TOTAL DE SANCIONES FUERON 117, POR LO QUE UN MISMO FUNCIONARIO PUDO SER ACREEDOR A DOS O MÁS CASTIGOS. DE LOS SANCIONADOS, EN UNA CLASIFICACIÓN POR GÉNERO, SE TIENE EL REGISTRO DE QUE 32 FUERON MUJERES Y 76 HOMBRES.</a:t>
            </a:r>
            <a:endParaRPr kumimoji="0" lang="es-MX" altLang="es-MX" sz="2000" b="1" i="0" u="none" strike="noStrike" cap="none" normalizeH="0" baseline="0" dirty="0">
              <a:ln>
                <a:noFill/>
              </a:ln>
              <a:solidFill>
                <a:schemeClr val="tx1"/>
              </a:solidFill>
              <a:effectLs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2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LAS SANCIONES SE REGISTRARON EN 21 APERCIBIMIENTOS PRIVADOS; 1 APERCIBIMIENTO PÚBLICO; 7 AMONESTACIONES PRIVADAS; 32 AMONESTACIONES PÚBLICAS; 35 SUSPENSIONES; 10 INHABILITACIONES; 8 DESTITUCIONES Y 3 SANCIONES ECONÓMICAS</a:t>
            </a:r>
            <a:endParaRPr kumimoji="0" lang="es-ES" altLang="es-MX" sz="32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99966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6400" y="481737"/>
            <a:ext cx="11385550" cy="1754326"/>
          </a:xfrm>
          <a:prstGeom prst="rect">
            <a:avLst/>
          </a:prstGeom>
        </p:spPr>
        <p:txBody>
          <a:bodyPr wrap="square">
            <a:spAutoFit/>
          </a:bodyPr>
          <a:lstStyle/>
          <a:p>
            <a:pPr marL="285750" indent="-285750" algn="just">
              <a:buFont typeface="Arial" panose="020B0604020202020204" pitchFamily="34" charset="0"/>
              <a:buChar char="•"/>
            </a:pPr>
            <a:r>
              <a:rPr lang="es-MX" b="1" dirty="0">
                <a:solidFill>
                  <a:srgbClr val="545454"/>
                </a:solidFill>
                <a:latin typeface="Open Sans"/>
              </a:rPr>
              <a:t>PROTOCOLO PARA LA PREVENCIÓN, ATENCIÓN Y SANCIÓN DEL HOSTIGAMIENTO SEXUAL Y ACOSO SEXUAL EN LA APF</a:t>
            </a:r>
          </a:p>
          <a:p>
            <a:pPr marL="285750" indent="-285750" algn="just">
              <a:buFont typeface="Arial" panose="020B0604020202020204" pitchFamily="34" charset="0"/>
              <a:buChar char="•"/>
            </a:pPr>
            <a:endParaRPr lang="es-MX" b="1" dirty="0">
              <a:solidFill>
                <a:srgbClr val="545454"/>
              </a:solidFill>
              <a:latin typeface="Open Sans"/>
            </a:endParaRPr>
          </a:p>
          <a:p>
            <a:pPr marL="285750" indent="-285750" algn="just">
              <a:buFont typeface="Arial" panose="020B0604020202020204" pitchFamily="34" charset="0"/>
              <a:buChar char="•"/>
            </a:pPr>
            <a:r>
              <a:rPr lang="es-MX" b="1" dirty="0">
                <a:solidFill>
                  <a:srgbClr val="545454"/>
                </a:solidFill>
                <a:latin typeface="Open Sans"/>
              </a:rPr>
              <a:t>EL 31 DE AGOSTO DE 2016 SE PUBLICÓ DICHO PROTOCOLO EN EL DIARIO OFICIAL DE LA FEDERACIÓN PARA APLICARLO EN LAS INSTITUCIONES DE LA ADMINISTRACIÓN PÚBLICA FEDERAL</a:t>
            </a:r>
            <a:r>
              <a:rPr lang="es-MX" dirty="0">
                <a:solidFill>
                  <a:srgbClr val="545454"/>
                </a:solidFill>
                <a:latin typeface="Open Sans"/>
              </a:rPr>
              <a:t>.</a:t>
            </a:r>
            <a:endParaRPr lang="es-MX" b="0" i="0" dirty="0">
              <a:solidFill>
                <a:srgbClr val="545454"/>
              </a:solidFill>
              <a:effectLst/>
              <a:latin typeface="Open Sans"/>
            </a:endParaRPr>
          </a:p>
        </p:txBody>
      </p:sp>
      <p:pic>
        <p:nvPicPr>
          <p:cNvPr id="3" name="Imagen 2"/>
          <p:cNvPicPr>
            <a:picLocks noChangeAspect="1"/>
          </p:cNvPicPr>
          <p:nvPr/>
        </p:nvPicPr>
        <p:blipFill rotWithShape="1">
          <a:blip r:embed="rId2"/>
          <a:srcRect l="10052" t="12738" r="59896" b="70514"/>
          <a:stretch/>
        </p:blipFill>
        <p:spPr>
          <a:xfrm>
            <a:off x="2400299" y="2406650"/>
            <a:ext cx="7839149" cy="1752600"/>
          </a:xfrm>
          <a:prstGeom prst="rect">
            <a:avLst/>
          </a:prstGeom>
        </p:spPr>
      </p:pic>
      <p:pic>
        <p:nvPicPr>
          <p:cNvPr id="2050" name="Picture 2" descr="https://i2.sdpnoticias.com/sdpnoticias/2016/05/13/1953_rafael-zamudio-arias_620x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4638675"/>
            <a:ext cx="3053987" cy="1724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838700" y="4608374"/>
            <a:ext cx="6096000" cy="1754326"/>
          </a:xfrm>
          <a:prstGeom prst="rect">
            <a:avLst/>
          </a:prstGeom>
        </p:spPr>
        <p:txBody>
          <a:bodyPr>
            <a:spAutoFit/>
          </a:bodyPr>
          <a:lstStyle/>
          <a:p>
            <a:pPr algn="just"/>
            <a:r>
              <a:rPr lang="es-MX" b="1" dirty="0">
                <a:solidFill>
                  <a:srgbClr val="000000"/>
                </a:solidFill>
                <a:latin typeface="Helvetica" panose="020B0604020202020204" pitchFamily="34" charset="0"/>
              </a:rPr>
              <a:t>LA SUPREMA CORTE DE JUSTICIA DE LA NACIÓN (SCJN) CONFIRMÓ LA </a:t>
            </a:r>
            <a:r>
              <a:rPr lang="es-MX" b="1" dirty="0">
                <a:solidFill>
                  <a:srgbClr val="000000"/>
                </a:solidFill>
                <a:highlight>
                  <a:srgbClr val="FFFF00"/>
                </a:highlight>
                <a:latin typeface="Helvetica" panose="020B0604020202020204" pitchFamily="34" charset="0"/>
              </a:rPr>
              <a:t>DESTITUCIÓN</a:t>
            </a:r>
            <a:r>
              <a:rPr lang="es-MX" b="1" dirty="0">
                <a:solidFill>
                  <a:srgbClr val="000000"/>
                </a:solidFill>
                <a:latin typeface="Helvetica" panose="020B0604020202020204" pitchFamily="34" charset="0"/>
              </a:rPr>
              <a:t> DEL MAGISTRADO FEDERAL RAFAEL ZAMUDIO ARIAS POR </a:t>
            </a:r>
            <a:r>
              <a:rPr lang="es-MX" b="1" dirty="0">
                <a:solidFill>
                  <a:srgbClr val="000000"/>
                </a:solidFill>
                <a:highlight>
                  <a:srgbClr val="FFFF00"/>
                </a:highlight>
                <a:latin typeface="Helvetica" panose="020B0604020202020204" pitchFamily="34" charset="0"/>
              </a:rPr>
              <a:t>ACOSO SEXUAL Y LABORAL</a:t>
            </a:r>
            <a:r>
              <a:rPr lang="es-MX" b="1" dirty="0">
                <a:solidFill>
                  <a:srgbClr val="000000"/>
                </a:solidFill>
                <a:latin typeface="Helvetica" panose="020B0604020202020204" pitchFamily="34" charset="0"/>
              </a:rPr>
              <a:t> A SUS EMPLEADAS EN EL QUINTO TRIBUNAL UNITARIO DEL SEGUNDO CIRCUITO EN TOLUCA.</a:t>
            </a:r>
            <a:endParaRPr lang="es-MX" b="1" dirty="0"/>
          </a:p>
        </p:txBody>
      </p:sp>
    </p:spTree>
    <p:extLst>
      <p:ext uri="{BB962C8B-B14F-4D97-AF65-F5344CB8AC3E}">
        <p14:creationId xmlns:p14="http://schemas.microsoft.com/office/powerpoint/2010/main" val="288746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jornada.unam.mx/2015/02/24/fotos/010n1po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7450" y="1166341"/>
            <a:ext cx="2223821"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752600" y="190500"/>
            <a:ext cx="8369300" cy="830997"/>
          </a:xfrm>
          <a:prstGeom prst="rect">
            <a:avLst/>
          </a:prstGeom>
        </p:spPr>
        <p:txBody>
          <a:bodyPr wrap="square">
            <a:spAutoFit/>
          </a:bodyPr>
          <a:lstStyle/>
          <a:p>
            <a:pPr algn="ctr" fontAlgn="base"/>
            <a:r>
              <a:rPr lang="es-MX" sz="2400" b="1" dirty="0">
                <a:solidFill>
                  <a:srgbClr val="000000"/>
                </a:solidFill>
              </a:rPr>
              <a:t>RENUNCIA </a:t>
            </a:r>
            <a:r>
              <a:rPr lang="es-MX" sz="2400" b="1" dirty="0"/>
              <a:t>ENRIQUE RODRÍGUEZ MARTÍNEZ </a:t>
            </a:r>
            <a:r>
              <a:rPr lang="es-MX" sz="2400" b="1" dirty="0">
                <a:solidFill>
                  <a:srgbClr val="000000"/>
                </a:solidFill>
              </a:rPr>
              <a:t>DIRECTOR </a:t>
            </a:r>
          </a:p>
          <a:p>
            <a:pPr algn="ctr" fontAlgn="base"/>
            <a:r>
              <a:rPr lang="es-MX" sz="2400" b="1" dirty="0">
                <a:solidFill>
                  <a:srgbClr val="000000"/>
                </a:solidFill>
              </a:rPr>
              <a:t>DEL CANAL JUDICIAL EN MEDIO DE ESCÁNDALO SEXUAL</a:t>
            </a:r>
            <a:endParaRPr lang="es-MX" sz="2400" b="1" i="0" dirty="0">
              <a:solidFill>
                <a:srgbClr val="000000"/>
              </a:solidFill>
              <a:effectLst/>
            </a:endParaRPr>
          </a:p>
        </p:txBody>
      </p:sp>
      <p:sp>
        <p:nvSpPr>
          <p:cNvPr id="3" name="Rectángulo 2"/>
          <p:cNvSpPr/>
          <p:nvPr/>
        </p:nvSpPr>
        <p:spPr>
          <a:xfrm>
            <a:off x="1155700" y="4206786"/>
            <a:ext cx="10229850" cy="2308324"/>
          </a:xfrm>
          <a:prstGeom prst="rect">
            <a:avLst/>
          </a:prstGeom>
        </p:spPr>
        <p:txBody>
          <a:bodyPr wrap="square">
            <a:spAutoFit/>
          </a:bodyPr>
          <a:lstStyle/>
          <a:p>
            <a:pPr algn="just"/>
            <a:r>
              <a:rPr lang="es-MX" sz="2400" b="1" dirty="0">
                <a:highlight>
                  <a:srgbClr val="FFFF00"/>
                </a:highlight>
              </a:rPr>
              <a:t>INICIA SCJN PROCESO CONTRA 15 EXFUNCIONARIOS DEL CANAL JUDICIAL POR ACOSO SEXUAL </a:t>
            </a:r>
            <a:r>
              <a:rPr lang="es-MX" sz="2400" b="1" dirty="0"/>
              <a:t>ENTRE ELLOS ESTÁN EL EX DIRECTOR DEL CANAL JUDICIAL, ENRIQUE RODRÍGUEZ MARTÍNEZ; Y LOS EX SUBDIRECTORES MARCO ANTONIO SILVA MARTÍNEZ, FRANCISCO BARRADAS RICARDEZ Y ALBERTO VILLA DÁVALOS, ESTE ÚLTIMO, SEÑALADO POR OCULTAR UNA GRAPA DE COCAÍNA EN SU ESCRITORIO</a:t>
            </a:r>
          </a:p>
        </p:txBody>
      </p:sp>
    </p:spTree>
    <p:extLst>
      <p:ext uri="{BB962C8B-B14F-4D97-AF65-F5344CB8AC3E}">
        <p14:creationId xmlns:p14="http://schemas.microsoft.com/office/powerpoint/2010/main" val="386395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08778" y="1029633"/>
            <a:ext cx="6923690" cy="2800767"/>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MANERA DE</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COROLARIO</a:t>
            </a:r>
          </a:p>
        </p:txBody>
      </p:sp>
    </p:spTree>
    <p:extLst>
      <p:ext uri="{BB962C8B-B14F-4D97-AF65-F5344CB8AC3E}">
        <p14:creationId xmlns:p14="http://schemas.microsoft.com/office/powerpoint/2010/main" val="479674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714" r="43675" b="4143"/>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805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 y="9735"/>
            <a:ext cx="11893550" cy="70480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4400" b="1" i="0" u="none" strike="noStrike" cap="none" normalizeH="0" baseline="0" dirty="0">
                <a:ln>
                  <a:noFill/>
                </a:ln>
                <a:solidFill>
                  <a:srgbClr val="FF0000"/>
                </a:solidFill>
                <a:effectLst/>
                <a:latin typeface="+mn-lt"/>
              </a:rPr>
              <a:t>CUATRO CARACTERÍSTICAS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MX" altLang="es-MX" sz="4400" b="1" i="0" u="none" strike="noStrike" cap="none" normalizeH="0" baseline="0" dirty="0">
                <a:ln>
                  <a:noFill/>
                </a:ln>
                <a:solidFill>
                  <a:srgbClr val="FF0000"/>
                </a:solidFill>
                <a:effectLst/>
                <a:latin typeface="+mn-lt"/>
              </a:rPr>
              <a:t>CORRESPONDEN AL JUEZ: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MX" altLang="es-MX" sz="4400" b="1" i="0" u="none" strike="noStrike" cap="none" normalizeH="0" baseline="0" dirty="0">
              <a:ln>
                <a:noFill/>
              </a:ln>
              <a:solidFill>
                <a:srgbClr val="FF0000"/>
              </a:solidFill>
              <a:effectLst/>
              <a:latin typeface="+mn-lt"/>
            </a:endParaRP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4400" b="1" i="0" u="none" strike="noStrike" cap="none" normalizeH="0" baseline="0" dirty="0">
                <a:ln>
                  <a:noFill/>
                </a:ln>
                <a:effectLst/>
                <a:highlight>
                  <a:srgbClr val="FFFF00"/>
                </a:highlight>
                <a:latin typeface="+mn-lt"/>
              </a:rPr>
              <a:t>ESCUCHAR CORTESMENTE</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4400" b="1" i="0" u="none" strike="noStrike" cap="none" normalizeH="0" baseline="0" dirty="0">
                <a:ln>
                  <a:noFill/>
                </a:ln>
                <a:effectLst/>
                <a:highlight>
                  <a:srgbClr val="FFFF00"/>
                </a:highlight>
                <a:latin typeface="+mn-lt"/>
              </a:rPr>
              <a:t>RESPONDER SABIAMENTE</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4400" b="1" i="0" u="none" strike="noStrike" cap="none" normalizeH="0" baseline="0" dirty="0">
                <a:ln>
                  <a:noFill/>
                </a:ln>
                <a:effectLst/>
                <a:highlight>
                  <a:srgbClr val="FFFF00"/>
                </a:highlight>
                <a:latin typeface="+mn-lt"/>
              </a:rPr>
              <a:t>PONDERAR PRUDENTEMENTE Y </a:t>
            </a:r>
          </a:p>
          <a:p>
            <a:pPr marL="571500" marR="0" lvl="0" indent="-5715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4400" b="1" i="0" u="none" strike="noStrike" cap="none" normalizeH="0" baseline="0" dirty="0">
                <a:ln>
                  <a:noFill/>
                </a:ln>
                <a:effectLst/>
                <a:highlight>
                  <a:srgbClr val="FFFF00"/>
                </a:highlight>
                <a:latin typeface="+mn-lt"/>
              </a:rPr>
              <a:t>DECIDIR IMPARCIALMENTE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4400" b="1" i="0" u="none" strike="noStrike" cap="none" normalizeH="0" baseline="0" dirty="0">
              <a:ln>
                <a:noFill/>
              </a:ln>
              <a:effectLst/>
              <a:latin typeface="+mn-l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MX" altLang="es-MX" sz="4400" b="1" i="1" u="none" strike="noStrike" cap="none" normalizeH="0" baseline="0" dirty="0">
                <a:ln>
                  <a:noFill/>
                </a:ln>
                <a:effectLst/>
                <a:latin typeface="+mn-lt"/>
              </a:rPr>
              <a:t>SÓCRATES (470 AC-399 AC) </a:t>
            </a:r>
          </a:p>
          <a:p>
            <a:pPr marL="0" marR="0" lvl="0" indent="0" algn="r" defTabSz="914400" rtl="0" eaLnBrk="0" fontAlgn="base" latinLnBrk="0" hangingPunct="0">
              <a:lnSpc>
                <a:spcPct val="100000"/>
              </a:lnSpc>
              <a:spcBef>
                <a:spcPct val="0"/>
              </a:spcBef>
              <a:spcAft>
                <a:spcPct val="0"/>
              </a:spcAft>
              <a:buClrTx/>
              <a:buSzTx/>
              <a:buFontTx/>
              <a:buNone/>
              <a:tabLst/>
            </a:pPr>
            <a:r>
              <a:rPr kumimoji="0" lang="es-MX" altLang="es-MX" sz="4400" b="1" i="1" u="none" strike="noStrike" cap="none" normalizeH="0" baseline="0" dirty="0">
                <a:ln>
                  <a:noFill/>
                </a:ln>
                <a:effectLst/>
                <a:latin typeface="+mn-lt"/>
              </a:rPr>
              <a:t>FILÓSOFO GRIEGO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38950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6303" y="2274233"/>
            <a:ext cx="4328044" cy="1446550"/>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GRACIAS</a:t>
            </a:r>
          </a:p>
        </p:txBody>
      </p:sp>
    </p:spTree>
    <p:extLst>
      <p:ext uri="{BB962C8B-B14F-4D97-AF65-F5344CB8AC3E}">
        <p14:creationId xmlns:p14="http://schemas.microsoft.com/office/powerpoint/2010/main" val="1425225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14" t="15000" r="50000" b="2428"/>
          <a:stretch/>
        </p:blipFill>
        <p:spPr bwMode="auto">
          <a:xfrm>
            <a:off x="1524000" y="-99392"/>
            <a:ext cx="9144000"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8904312" y="1772816"/>
            <a:ext cx="1763688" cy="525658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291653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538420" y="763885"/>
            <a:ext cx="6823085" cy="5509200"/>
          </a:xfrm>
          <a:prstGeom prst="rect">
            <a:avLst/>
          </a:prstGeom>
          <a:noFill/>
        </p:spPr>
        <p:txBody>
          <a:bodyPr wrap="none" lIns="91440" tIns="45720" rIns="91440" bIns="45720">
            <a:spAutoFit/>
          </a:bodyPr>
          <a:lstStyle/>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OBJETIVOS DE</a:t>
            </a:r>
            <a:b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b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DESARROLLO </a:t>
            </a:r>
          </a:p>
          <a:p>
            <a:pPr algn="ctr"/>
            <a:r>
              <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SOSTENIBLE</a:t>
            </a:r>
          </a:p>
          <a:p>
            <a:pPr algn="ctr"/>
            <a:r>
              <a:rPr lang="es-ES" sz="8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ONU</a:t>
            </a:r>
            <a:endParaRPr lang="es-ES" sz="8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13555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0"/>
            <a:ext cx="9145016" cy="6858000"/>
          </a:xfrm>
          <a:prstGeom prst="rect">
            <a:avLst/>
          </a:prstGeom>
        </p:spPr>
      </p:pic>
    </p:spTree>
    <p:extLst>
      <p:ext uri="{BB962C8B-B14F-4D97-AF65-F5344CB8AC3E}">
        <p14:creationId xmlns:p14="http://schemas.microsoft.com/office/powerpoint/2010/main" val="1684323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rotWithShape="1">
          <a:blip r:embed="rId2">
            <a:extLst>
              <a:ext uri="{28A0092B-C50C-407E-A947-70E740481C1C}">
                <a14:useLocalDpi xmlns:a14="http://schemas.microsoft.com/office/drawing/2010/main" val="0"/>
              </a:ext>
            </a:extLst>
          </a:blip>
          <a:srcRect l="3736" r="5274" b="11989"/>
          <a:stretch/>
        </p:blipFill>
        <p:spPr>
          <a:xfrm>
            <a:off x="1524000" y="0"/>
            <a:ext cx="9144000" cy="5544616"/>
          </a:xfrm>
          <a:prstGeom prst="rect">
            <a:avLst/>
          </a:prstGeom>
        </p:spPr>
      </p:pic>
      <p:sp>
        <p:nvSpPr>
          <p:cNvPr id="6" name="5 Rectángulo"/>
          <p:cNvSpPr/>
          <p:nvPr/>
        </p:nvSpPr>
        <p:spPr>
          <a:xfrm>
            <a:off x="1703512" y="5445225"/>
            <a:ext cx="8640960" cy="1323439"/>
          </a:xfrm>
          <a:prstGeom prst="rect">
            <a:avLst/>
          </a:prstGeom>
        </p:spPr>
        <p:txBody>
          <a:bodyPr wrap="square">
            <a:spAutoFit/>
          </a:bodyPr>
          <a:lstStyle/>
          <a:p>
            <a:pPr algn="just"/>
            <a:r>
              <a:rPr lang="es-MX" sz="2000" b="1" dirty="0"/>
              <a:t>Los 17 Objetivos de Desarrollo Sostenible (ODS) de la Agenda 2030 para el Desarrollo Sostenible— aprobada por los dirigentes mundiales en septiembre de 2015 en una cumbre histórica de las Naciones Unidas — entraron en vigor oficialmente el 1 de enero de 2016.</a:t>
            </a:r>
          </a:p>
        </p:txBody>
      </p:sp>
    </p:spTree>
    <p:extLst>
      <p:ext uri="{BB962C8B-B14F-4D97-AF65-F5344CB8AC3E}">
        <p14:creationId xmlns:p14="http://schemas.microsoft.com/office/powerpoint/2010/main" val="326564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1" y="379550"/>
            <a:ext cx="2562391" cy="2562391"/>
          </a:xfrm>
          <a:prstGeom prst="rect">
            <a:avLst/>
          </a:prstGeom>
          <a:ln>
            <a:noFill/>
          </a:ln>
          <a:effectLst>
            <a:outerShdw blurRad="292100" dist="139700" dir="2700000" algn="tl" rotWithShape="0">
              <a:srgbClr val="333333">
                <a:alpha val="65000"/>
              </a:srgbClr>
            </a:outerShdw>
          </a:effectLst>
        </p:spPr>
      </p:pic>
      <p:sp>
        <p:nvSpPr>
          <p:cNvPr id="3" name="2 Rectángulo"/>
          <p:cNvSpPr/>
          <p:nvPr/>
        </p:nvSpPr>
        <p:spPr>
          <a:xfrm>
            <a:off x="4799856" y="363650"/>
            <a:ext cx="5148064" cy="3416320"/>
          </a:xfrm>
          <a:prstGeom prst="rect">
            <a:avLst/>
          </a:prstGeom>
          <a:ln w="57150">
            <a:solidFill>
              <a:srgbClr val="FF0000"/>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MX" sz="2400" dirty="0"/>
              <a:t>La </a:t>
            </a:r>
            <a:r>
              <a:rPr lang="es-MX" sz="2400" u="sng" dirty="0"/>
              <a:t>corrupción</a:t>
            </a:r>
            <a:r>
              <a:rPr lang="es-MX" sz="2400" dirty="0"/>
              <a:t>, el </a:t>
            </a:r>
            <a:r>
              <a:rPr lang="es-MX" sz="2400" u="sng" dirty="0"/>
              <a:t>soborno</a:t>
            </a:r>
            <a:r>
              <a:rPr lang="es-MX" sz="2400" dirty="0"/>
              <a:t>, el </a:t>
            </a:r>
            <a:r>
              <a:rPr lang="es-MX" sz="2400" u="sng" dirty="0"/>
              <a:t>robo</a:t>
            </a:r>
            <a:r>
              <a:rPr lang="es-MX" sz="2400" dirty="0"/>
              <a:t> y el </a:t>
            </a:r>
            <a:r>
              <a:rPr lang="es-MX" sz="2400" u="sng" dirty="0"/>
              <a:t>fraude fiscal </a:t>
            </a:r>
            <a:r>
              <a:rPr lang="es-MX" sz="2400" dirty="0"/>
              <a:t>cuestan alrededor de </a:t>
            </a:r>
            <a:r>
              <a:rPr lang="es-MX" sz="2400" b="1" dirty="0"/>
              <a:t>1260 millones de dólares</a:t>
            </a:r>
            <a:r>
              <a:rPr lang="es-MX" sz="2400" dirty="0"/>
              <a:t> para los países en desarrollo al año; esta cantidad de dinero podría ser utilizada para elevar por encima de los 1,25 dólares diarios a las personas que viven con menos de ese dinero durante un mínimo de seis años</a:t>
            </a:r>
          </a:p>
        </p:txBody>
      </p:sp>
      <p:sp>
        <p:nvSpPr>
          <p:cNvPr id="4" name="3 Rectángulo"/>
          <p:cNvSpPr/>
          <p:nvPr/>
        </p:nvSpPr>
        <p:spPr>
          <a:xfrm>
            <a:off x="4799857" y="4365104"/>
            <a:ext cx="5173045" cy="1938992"/>
          </a:xfrm>
          <a:prstGeom prst="rect">
            <a:avLst/>
          </a:prstGeom>
          <a:ln w="57150">
            <a:solidFill>
              <a:srgbClr val="FF0000"/>
            </a:solidFill>
          </a:ln>
        </p:spPr>
        <p:txBody>
          <a:bodyPr wrap="square">
            <a:spAutoFit/>
          </a:bodyPr>
          <a:lstStyle/>
          <a:p>
            <a:pPr algn="just"/>
            <a:r>
              <a:rPr lang="es-MX" sz="2400" dirty="0"/>
              <a:t>El estado de derecho y el desarrollo tienen una interrelación significativa y se refuerzan mutuamente, por lo que es esencial para el desarrollo sostenible a nivel nacional e internacional</a:t>
            </a:r>
          </a:p>
        </p:txBody>
      </p:sp>
      <p:sp>
        <p:nvSpPr>
          <p:cNvPr id="5" name="4 CuadroTexto"/>
          <p:cNvSpPr txBox="1"/>
          <p:nvPr/>
        </p:nvSpPr>
        <p:spPr>
          <a:xfrm>
            <a:off x="2053492" y="3591559"/>
            <a:ext cx="2006447" cy="1200329"/>
          </a:xfrm>
          <a:prstGeom prst="rect">
            <a:avLst/>
          </a:prstGeom>
          <a:noFill/>
        </p:spPr>
        <p:txBody>
          <a:bodyPr wrap="none" rtlCol="0">
            <a:spAutoFit/>
          </a:bodyPr>
          <a:lstStyle/>
          <a:p>
            <a:pPr algn="ctr"/>
            <a:r>
              <a:rPr lang="es-MX" sz="3600" b="1" dirty="0"/>
              <a:t>ONU </a:t>
            </a:r>
          </a:p>
          <a:p>
            <a:pPr algn="ctr"/>
            <a:r>
              <a:rPr lang="es-MX" sz="3600" b="1" dirty="0"/>
              <a:t>advierte: </a:t>
            </a:r>
          </a:p>
        </p:txBody>
      </p:sp>
    </p:spTree>
    <p:extLst>
      <p:ext uri="{BB962C8B-B14F-4D97-AF65-F5344CB8AC3E}">
        <p14:creationId xmlns:p14="http://schemas.microsoft.com/office/powerpoint/2010/main" val="325113777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675</Words>
  <Application>Microsoft Office PowerPoint</Application>
  <PresentationFormat>Personalizado</PresentationFormat>
  <Paragraphs>125</Paragraphs>
  <Slides>41</Slides>
  <Notes>0</Notes>
  <HiddenSlides>0</HiddenSlides>
  <MMClips>1</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Open Data/Datos Abiertos</vt:lpstr>
      <vt:lpstr>Las TIC se han convertido en una herramienta para la transparencia y la eficiencia gubernamental</vt:lpstr>
      <vt:lpstr>Big Data y Open Data para el desarrollo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Julio Tellez</dc:creator>
  <cp:lastModifiedBy>GUSTAVO MARTINEZ PEÑA</cp:lastModifiedBy>
  <cp:revision>56</cp:revision>
  <dcterms:created xsi:type="dcterms:W3CDTF">2016-10-25T19:33:16Z</dcterms:created>
  <dcterms:modified xsi:type="dcterms:W3CDTF">2016-10-27T21:35:16Z</dcterms:modified>
</cp:coreProperties>
</file>