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41" r:id="rId2"/>
    <p:sldId id="268" r:id="rId3"/>
    <p:sldId id="344" r:id="rId4"/>
    <p:sldId id="267" r:id="rId5"/>
    <p:sldId id="364" r:id="rId6"/>
    <p:sldId id="262" r:id="rId7"/>
    <p:sldId id="365" r:id="rId8"/>
    <p:sldId id="366" r:id="rId9"/>
    <p:sldId id="345" r:id="rId10"/>
    <p:sldId id="343" r:id="rId11"/>
    <p:sldId id="346" r:id="rId12"/>
    <p:sldId id="379" r:id="rId13"/>
    <p:sldId id="393" r:id="rId14"/>
    <p:sldId id="401" r:id="rId15"/>
    <p:sldId id="402" r:id="rId16"/>
    <p:sldId id="403" r:id="rId17"/>
    <p:sldId id="404" r:id="rId18"/>
    <p:sldId id="405" r:id="rId19"/>
    <p:sldId id="406" r:id="rId20"/>
    <p:sldId id="407" r:id="rId21"/>
    <p:sldId id="410" r:id="rId22"/>
    <p:sldId id="412" r:id="rId23"/>
    <p:sldId id="411" r:id="rId24"/>
    <p:sldId id="408" r:id="rId25"/>
    <p:sldId id="367" r:id="rId26"/>
    <p:sldId id="370" r:id="rId27"/>
    <p:sldId id="369" r:id="rId28"/>
    <p:sldId id="375" r:id="rId29"/>
    <p:sldId id="376" r:id="rId30"/>
    <p:sldId id="395" r:id="rId31"/>
    <p:sldId id="396" r:id="rId32"/>
    <p:sldId id="397" r:id="rId33"/>
    <p:sldId id="398" r:id="rId34"/>
    <p:sldId id="399" r:id="rId35"/>
    <p:sldId id="409" r:id="rId36"/>
    <p:sldId id="353" r:id="rId37"/>
    <p:sldId id="354" r:id="rId38"/>
    <p:sldId id="360" r:id="rId39"/>
  </p:sldIdLst>
  <p:sldSz cx="9144000" cy="6858000" type="screen4x3"/>
  <p:notesSz cx="6881813"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EE990EF-015A-40BC-9DBE-7712F81EF6C0}">
          <p14:sldIdLst>
            <p14:sldId id="341"/>
            <p14:sldId id="268"/>
            <p14:sldId id="344"/>
            <p14:sldId id="267"/>
            <p14:sldId id="364"/>
            <p14:sldId id="262"/>
            <p14:sldId id="365"/>
            <p14:sldId id="366"/>
            <p14:sldId id="345"/>
            <p14:sldId id="343"/>
            <p14:sldId id="346"/>
            <p14:sldId id="379"/>
            <p14:sldId id="393"/>
            <p14:sldId id="401"/>
            <p14:sldId id="402"/>
            <p14:sldId id="403"/>
            <p14:sldId id="404"/>
            <p14:sldId id="405"/>
            <p14:sldId id="406"/>
            <p14:sldId id="407"/>
            <p14:sldId id="410"/>
            <p14:sldId id="412"/>
            <p14:sldId id="411"/>
            <p14:sldId id="408"/>
            <p14:sldId id="367"/>
            <p14:sldId id="370"/>
            <p14:sldId id="369"/>
            <p14:sldId id="375"/>
            <p14:sldId id="376"/>
            <p14:sldId id="395"/>
            <p14:sldId id="396"/>
            <p14:sldId id="397"/>
            <p14:sldId id="398"/>
            <p14:sldId id="399"/>
            <p14:sldId id="409"/>
            <p14:sldId id="353"/>
            <p14:sldId id="354"/>
            <p14:sldId id="3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60000"/>
    <a:srgbClr val="004C4A"/>
    <a:srgbClr val="007976"/>
    <a:srgbClr val="A20000"/>
    <a:srgbClr val="009999"/>
    <a:srgbClr val="FF3300"/>
    <a:srgbClr val="009900"/>
    <a:srgbClr val="57257D"/>
    <a:srgbClr val="CD62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2" autoAdjust="0"/>
    <p:restoredTop sz="96501" autoAdjust="0"/>
  </p:normalViewPr>
  <p:slideViewPr>
    <p:cSldViewPr>
      <p:cViewPr varScale="1">
        <p:scale>
          <a:sx n="84" d="100"/>
          <a:sy n="84" d="100"/>
        </p:scale>
        <p:origin x="1830" y="96"/>
      </p:cViewPr>
      <p:guideLst>
        <p:guide orient="horz" pos="2160"/>
        <p:guide pos="2880"/>
      </p:guideLst>
    </p:cSldViewPr>
  </p:slideViewPr>
  <p:outlineViewPr>
    <p:cViewPr>
      <p:scale>
        <a:sx n="33" d="100"/>
        <a:sy n="33" d="100"/>
      </p:scale>
      <p:origin x="0" y="27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4.9467297053066399E-2"/>
          <c:w val="1"/>
          <c:h val="0.78779981360354201"/>
        </c:manualLayout>
      </c:layout>
      <c:bar3DChart>
        <c:barDir val="col"/>
        <c:grouping val="clustered"/>
        <c:varyColors val="0"/>
        <c:ser>
          <c:idx val="0"/>
          <c:order val="0"/>
          <c:tx>
            <c:strRef>
              <c:f>Hoja1!$B$1</c:f>
              <c:strCache>
                <c:ptCount val="1"/>
                <c:pt idx="0">
                  <c:v>Total nacional de solicitudes de información</c:v>
                </c:pt>
              </c:strCache>
            </c:strRef>
          </c:tx>
          <c:spPr>
            <a:solidFill>
              <a:srgbClr val="009999"/>
            </a:solidFill>
            <a:scene3d>
              <a:camera prst="orthographicFront"/>
              <a:lightRig rig="threePt" dir="t"/>
            </a:scene3d>
            <a:sp3d prstMaterial="plastic">
              <a:bevelT w="63500" h="57150" prst="coolSlant"/>
              <a:bevelB w="63500" h="57150" prst="coolSlant"/>
            </a:sp3d>
          </c:spPr>
          <c:invertIfNegative val="0"/>
          <c:dPt>
            <c:idx val="0"/>
            <c:invertIfNegative val="0"/>
            <c:bubble3D val="0"/>
            <c:spPr>
              <a:solidFill>
                <a:srgbClr val="009999"/>
              </a:solidFill>
              <a:scene3d>
                <a:camera prst="orthographicFront"/>
                <a:lightRig rig="threePt" dir="t"/>
              </a:scene3d>
              <a:sp3d prstMaterial="plastic">
                <a:bevelT w="63500" h="57150" prst="coolSlant"/>
                <a:bevelB w="63500" h="57150" prst="coolSlant"/>
              </a:sp3d>
            </c:spPr>
            <c:extLst xmlns:c16r2="http://schemas.microsoft.com/office/drawing/2015/06/chart">
              <c:ext xmlns:c16="http://schemas.microsoft.com/office/drawing/2014/chart" uri="{C3380CC4-5D6E-409C-BE32-E72D297353CC}">
                <c16:uniqueId val="{00000001-A98A-412F-A95D-5776CC76BDB1}"/>
              </c:ext>
            </c:extLst>
          </c:dPt>
          <c:dPt>
            <c:idx val="1"/>
            <c:invertIfNegative val="0"/>
            <c:bubble3D val="0"/>
            <c:extLst xmlns:c16r2="http://schemas.microsoft.com/office/drawing/2015/06/chart">
              <c:ext xmlns:c16="http://schemas.microsoft.com/office/drawing/2014/chart" uri="{C3380CC4-5D6E-409C-BE32-E72D297353CC}">
                <c16:uniqueId val="{00000002-A98A-412F-A95D-5776CC76BDB1}"/>
              </c:ext>
            </c:extLst>
          </c:dPt>
          <c:dPt>
            <c:idx val="2"/>
            <c:invertIfNegative val="0"/>
            <c:bubble3D val="0"/>
            <c:extLst xmlns:c16r2="http://schemas.microsoft.com/office/drawing/2015/06/chart">
              <c:ext xmlns:c16="http://schemas.microsoft.com/office/drawing/2014/chart" uri="{C3380CC4-5D6E-409C-BE32-E72D297353CC}">
                <c16:uniqueId val="{00000003-A98A-412F-A95D-5776CC76BDB1}"/>
              </c:ext>
            </c:extLst>
          </c:dPt>
          <c:dPt>
            <c:idx val="3"/>
            <c:invertIfNegative val="0"/>
            <c:bubble3D val="0"/>
            <c:extLst xmlns:c16r2="http://schemas.microsoft.com/office/drawing/2015/06/chart">
              <c:ext xmlns:c16="http://schemas.microsoft.com/office/drawing/2014/chart" uri="{C3380CC4-5D6E-409C-BE32-E72D297353CC}">
                <c16:uniqueId val="{00000004-A98A-412F-A95D-5776CC76BDB1}"/>
              </c:ext>
            </c:extLst>
          </c:dPt>
          <c:dPt>
            <c:idx val="4"/>
            <c:invertIfNegative val="0"/>
            <c:bubble3D val="0"/>
            <c:extLst xmlns:c16r2="http://schemas.microsoft.com/office/drawing/2015/06/chart">
              <c:ext xmlns:c16="http://schemas.microsoft.com/office/drawing/2014/chart" uri="{C3380CC4-5D6E-409C-BE32-E72D297353CC}">
                <c16:uniqueId val="{00000005-A98A-412F-A95D-5776CC76BDB1}"/>
              </c:ext>
            </c:extLst>
          </c:dPt>
          <c:dPt>
            <c:idx val="5"/>
            <c:invertIfNegative val="0"/>
            <c:bubble3D val="0"/>
            <c:extLst xmlns:c16r2="http://schemas.microsoft.com/office/drawing/2015/06/chart">
              <c:ext xmlns:c16="http://schemas.microsoft.com/office/drawing/2014/chart" uri="{C3380CC4-5D6E-409C-BE32-E72D297353CC}">
                <c16:uniqueId val="{00000006-A98A-412F-A95D-5776CC76BDB1}"/>
              </c:ext>
            </c:extLst>
          </c:dPt>
          <c:dLbls>
            <c:dLbl>
              <c:idx val="0"/>
              <c:layout>
                <c:manualLayout>
                  <c:x val="-2.8108240185133644E-3"/>
                  <c:y val="8.994054009648384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98A-412F-A95D-5776CC76BDB1}"/>
                </c:ext>
                <c:ext xmlns:c15="http://schemas.microsoft.com/office/drawing/2012/chart" uri="{CE6537A1-D6FC-4f65-9D91-7224C49458BB}">
                  <c15:layout/>
                </c:ext>
              </c:extLst>
            </c:dLbl>
            <c:dLbl>
              <c:idx val="1"/>
              <c:layout>
                <c:manualLayout>
                  <c:x val="-2.786038393802823E-3"/>
                  <c:y val="1.46306621814662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98A-412F-A95D-5776CC76BDB1}"/>
                </c:ext>
                <c:ext xmlns:c15="http://schemas.microsoft.com/office/drawing/2012/chart" uri="{CE6537A1-D6FC-4f65-9D91-7224C49458BB}">
                  <c15:layout/>
                </c:ext>
              </c:extLst>
            </c:dLbl>
            <c:dLbl>
              <c:idx val="2"/>
              <c:layout>
                <c:manualLayout>
                  <c:x val="1.3930191969013478E-3"/>
                  <c:y val="1.097299663609968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98A-412F-A95D-5776CC76BDB1}"/>
                </c:ext>
                <c:ext xmlns:c15="http://schemas.microsoft.com/office/drawing/2012/chart" uri="{CE6537A1-D6FC-4f65-9D91-7224C49458BB}">
                  <c15:layout/>
                </c:ext>
              </c:extLst>
            </c:dLbl>
            <c:dLbl>
              <c:idx val="3"/>
              <c:layout>
                <c:manualLayout>
                  <c:x val="2.8108240185133705E-3"/>
                  <c:y val="7.315331090733112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98A-412F-A95D-5776CC76BDB1}"/>
                </c:ext>
                <c:ext xmlns:c15="http://schemas.microsoft.com/office/drawing/2012/chart" uri="{CE6537A1-D6FC-4f65-9D91-7224C49458BB}">
                  <c15:layout/>
                </c:ext>
              </c:extLst>
            </c:dLbl>
            <c:dLbl>
              <c:idx val="4"/>
              <c:layout>
                <c:manualLayout>
                  <c:x val="8.4623508935321838E-4"/>
                  <c:y val="1.12730980139164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98A-412F-A95D-5776CC76BDB1}"/>
                </c:ext>
                <c:ext xmlns:c15="http://schemas.microsoft.com/office/drawing/2012/chart" uri="{CE6537A1-D6FC-4f65-9D91-7224C49458BB}">
                  <c15:layout/>
                </c:ext>
              </c:extLst>
            </c:dLbl>
            <c:dLbl>
              <c:idx val="5"/>
              <c:layout>
                <c:manualLayout>
                  <c:x val="-1.4054120092567885E-3"/>
                  <c:y val="7.315331090733146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98A-412F-A95D-5776CC76BDB1}"/>
                </c:ext>
                <c:ext xmlns:c15="http://schemas.microsoft.com/office/drawing/2012/chart" uri="{CE6537A1-D6FC-4f65-9D91-7224C49458BB}">
                  <c15:layout/>
                </c:ext>
              </c:extLst>
            </c:dLbl>
            <c:spPr>
              <a:noFill/>
              <a:ln>
                <a:noFill/>
              </a:ln>
              <a:effectLst/>
            </c:spPr>
            <c:txPr>
              <a:bodyPr/>
              <a:lstStyle/>
              <a:p>
                <a:pPr>
                  <a:defRPr sz="1200" b="1"/>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Hoja1!$B$2:$B$9</c:f>
              <c:numCache>
                <c:formatCode>#,##0</c:formatCode>
                <c:ptCount val="8"/>
                <c:pt idx="0">
                  <c:v>365644</c:v>
                </c:pt>
                <c:pt idx="1">
                  <c:v>455170</c:v>
                </c:pt>
                <c:pt idx="2">
                  <c:v>461978</c:v>
                </c:pt>
                <c:pt idx="3">
                  <c:v>504385</c:v>
                </c:pt>
                <c:pt idx="4">
                  <c:v>488060</c:v>
                </c:pt>
                <c:pt idx="5">
                  <c:v>541071</c:v>
                </c:pt>
                <c:pt idx="6">
                  <c:v>639771</c:v>
                </c:pt>
                <c:pt idx="7">
                  <c:v>619789</c:v>
                </c:pt>
              </c:numCache>
            </c:numRef>
          </c:val>
          <c:extLst xmlns:c16r2="http://schemas.microsoft.com/office/drawing/2015/06/chart">
            <c:ext xmlns:c16="http://schemas.microsoft.com/office/drawing/2014/chart" uri="{C3380CC4-5D6E-409C-BE32-E72D297353CC}">
              <c16:uniqueId val="{00000007-A98A-412F-A95D-5776CC76BDB1}"/>
            </c:ext>
          </c:extLst>
        </c:ser>
        <c:dLbls>
          <c:showLegendKey val="0"/>
          <c:showVal val="0"/>
          <c:showCatName val="0"/>
          <c:showSerName val="0"/>
          <c:showPercent val="0"/>
          <c:showBubbleSize val="0"/>
        </c:dLbls>
        <c:gapWidth val="120"/>
        <c:shape val="cylinder"/>
        <c:axId val="563338128"/>
        <c:axId val="563340304"/>
        <c:axId val="0"/>
      </c:bar3DChart>
      <c:catAx>
        <c:axId val="563338128"/>
        <c:scaling>
          <c:orientation val="minMax"/>
        </c:scaling>
        <c:delete val="0"/>
        <c:axPos val="b"/>
        <c:numFmt formatCode="General" sourceLinked="1"/>
        <c:majorTickMark val="out"/>
        <c:minorTickMark val="none"/>
        <c:tickLblPos val="nextTo"/>
        <c:txPr>
          <a:bodyPr/>
          <a:lstStyle/>
          <a:p>
            <a:pPr>
              <a:defRPr sz="1600"/>
            </a:pPr>
            <a:endParaRPr lang="es-MX"/>
          </a:p>
        </c:txPr>
        <c:crossAx val="563340304"/>
        <c:crosses val="autoZero"/>
        <c:auto val="1"/>
        <c:lblAlgn val="ctr"/>
        <c:lblOffset val="100"/>
        <c:noMultiLvlLbl val="0"/>
      </c:catAx>
      <c:valAx>
        <c:axId val="563340304"/>
        <c:scaling>
          <c:orientation val="minMax"/>
        </c:scaling>
        <c:delete val="1"/>
        <c:axPos val="l"/>
        <c:numFmt formatCode="#,##0" sourceLinked="1"/>
        <c:majorTickMark val="out"/>
        <c:minorTickMark val="none"/>
        <c:tickLblPos val="nextTo"/>
        <c:crossAx val="563338128"/>
        <c:crosses val="autoZero"/>
        <c:crossBetween val="between"/>
      </c:valAx>
    </c:plotArea>
    <c:plotVisOnly val="1"/>
    <c:dispBlanksAs val="gap"/>
    <c:showDLblsOverMax val="0"/>
  </c:chart>
  <c:txPr>
    <a:bodyPr/>
    <a:lstStyle/>
    <a:p>
      <a:pPr>
        <a:defRPr sz="1800"/>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7211136997004632E-2"/>
          <c:w val="1"/>
          <c:h val="0.86121820189378084"/>
        </c:manualLayout>
      </c:layout>
      <c:barChart>
        <c:barDir val="col"/>
        <c:grouping val="clustered"/>
        <c:varyColors val="0"/>
        <c:ser>
          <c:idx val="0"/>
          <c:order val="0"/>
          <c:tx>
            <c:strRef>
              <c:f>Hoja1!$B$1</c:f>
              <c:strCache>
                <c:ptCount val="1"/>
                <c:pt idx="0">
                  <c:v>SCJN</c:v>
                </c:pt>
              </c:strCache>
            </c:strRef>
          </c:tx>
          <c:spPr>
            <a:solidFill>
              <a:schemeClr val="accent6">
                <a:lumMod val="75000"/>
              </a:schemeClr>
            </a:solidFill>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sz="12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Hoja1!$B$2:$B$9</c:f>
              <c:numCache>
                <c:formatCode>#,##0</c:formatCode>
                <c:ptCount val="8"/>
                <c:pt idx="0">
                  <c:v>86068</c:v>
                </c:pt>
                <c:pt idx="1">
                  <c:v>78237</c:v>
                </c:pt>
                <c:pt idx="2">
                  <c:v>60471</c:v>
                </c:pt>
                <c:pt idx="3">
                  <c:v>59520</c:v>
                </c:pt>
                <c:pt idx="4">
                  <c:v>55209</c:v>
                </c:pt>
                <c:pt idx="5">
                  <c:v>50686</c:v>
                </c:pt>
                <c:pt idx="6">
                  <c:v>64650</c:v>
                </c:pt>
                <c:pt idx="7">
                  <c:v>54967</c:v>
                </c:pt>
              </c:numCache>
            </c:numRef>
          </c:val>
          <c:extLst xmlns:c16r2="http://schemas.microsoft.com/office/drawing/2015/06/chart">
            <c:ext xmlns:c16="http://schemas.microsoft.com/office/drawing/2014/chart" uri="{C3380CC4-5D6E-409C-BE32-E72D297353CC}">
              <c16:uniqueId val="{00000001-7F3F-440A-AE10-D1F1428E67C2}"/>
            </c:ext>
          </c:extLst>
        </c:ser>
        <c:ser>
          <c:idx val="1"/>
          <c:order val="1"/>
          <c:tx>
            <c:strRef>
              <c:f>Hoja1!$C$1</c:f>
              <c:strCache>
                <c:ptCount val="1"/>
                <c:pt idx="0">
                  <c:v>CJF</c:v>
                </c:pt>
              </c:strCache>
            </c:strRef>
          </c:tx>
          <c:spPr>
            <a:solidFill>
              <a:srgbClr val="92D050"/>
            </a:solidFill>
            <a:scene3d>
              <a:camera prst="orthographicFront"/>
              <a:lightRig rig="threePt" dir="t"/>
            </a:scene3d>
            <a:sp3d>
              <a:bevelT/>
              <a:bevelB/>
            </a:sp3d>
          </c:spPr>
          <c:invertIfNegative val="0"/>
          <c:dLbls>
            <c:dLbl>
              <c:idx val="0"/>
              <c:layout>
                <c:manualLayout>
                  <c:x val="4.3016900561184193E-3"/>
                  <c:y val="1.20938386653353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6033801122368525E-3"/>
                  <c:y val="6.046919332667584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0372767976096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772863539100842E-2"/>
                  <c:y val="3.023459666333847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6033801122367467E-3"/>
                  <c:y val="1.20938386653352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3016900561184263E-3"/>
                  <c:y val="6.046919332667474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338966853728087E-3"/>
                  <c:y val="1.81407579980030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1694834268639382E-3"/>
                  <c:y val="9.070378999001543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Hoja1!$C$2:$C$9</c:f>
              <c:numCache>
                <c:formatCode>#,##0</c:formatCode>
                <c:ptCount val="8"/>
                <c:pt idx="0">
                  <c:v>8718</c:v>
                </c:pt>
                <c:pt idx="1">
                  <c:v>8043</c:v>
                </c:pt>
                <c:pt idx="2">
                  <c:v>13868</c:v>
                </c:pt>
                <c:pt idx="3">
                  <c:v>13665</c:v>
                </c:pt>
                <c:pt idx="4">
                  <c:v>6803</c:v>
                </c:pt>
                <c:pt idx="5">
                  <c:v>6097</c:v>
                </c:pt>
                <c:pt idx="6">
                  <c:v>5587</c:v>
                </c:pt>
                <c:pt idx="7">
                  <c:v>6533</c:v>
                </c:pt>
              </c:numCache>
            </c:numRef>
          </c:val>
          <c:extLst xmlns:c16r2="http://schemas.microsoft.com/office/drawing/2015/06/chart">
            <c:ext xmlns:c16="http://schemas.microsoft.com/office/drawing/2014/chart" uri="{C3380CC4-5D6E-409C-BE32-E72D297353CC}">
              <c16:uniqueId val="{0000000A-7F3F-440A-AE10-D1F1428E67C2}"/>
            </c:ext>
          </c:extLst>
        </c:ser>
        <c:ser>
          <c:idx val="2"/>
          <c:order val="2"/>
          <c:tx>
            <c:strRef>
              <c:f>Hoja1!$D$1</c:f>
              <c:strCache>
                <c:ptCount val="1"/>
                <c:pt idx="0">
                  <c:v>TEPJF</c:v>
                </c:pt>
              </c:strCache>
            </c:strRef>
          </c:tx>
          <c:spPr>
            <a:solidFill>
              <a:srgbClr val="FFC000"/>
            </a:solidFill>
            <a:scene3d>
              <a:camera prst="orthographicFront"/>
              <a:lightRig rig="threePt" dir="t"/>
            </a:scene3d>
            <a:sp3d>
              <a:bevelT/>
              <a:bevelB/>
            </a:sp3d>
          </c:spPr>
          <c:invertIfNegative val="0"/>
          <c:dLbls>
            <c:dLbl>
              <c:idx val="0"/>
              <c:layout>
                <c:manualLayout>
                  <c:x val="4.3016900561184263E-3"/>
                  <c:y val="9.070378999001543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6.046919332667584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677933707455649E-3"/>
                  <c:y val="6.046919332667695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6.046919332667695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3016900561183204E-3"/>
                  <c:y val="6.046919332667584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338966853727035E-3"/>
                  <c:y val="1.6629028164836163E-2"/>
                </c:manualLayout>
              </c:layout>
              <c:spPr>
                <a:noFill/>
                <a:ln>
                  <a:noFill/>
                </a:ln>
                <a:effectLst/>
              </c:spPr>
              <c:txPr>
                <a:bodyPr wrap="square" lIns="38100" tIns="19050" rIns="38100" bIns="19050" anchor="ctr">
                  <a:noAutofit/>
                </a:bodyPr>
                <a:lstStyle/>
                <a:p>
                  <a:pPr>
                    <a:defRPr sz="1100" b="0"/>
                  </a:pPr>
                  <a:endParaRPr lang="es-MX"/>
                </a:p>
              </c:txPr>
              <c:showLegendKey val="0"/>
              <c:showVal val="1"/>
              <c:showCatName val="0"/>
              <c:showSerName val="0"/>
              <c:showPercent val="0"/>
              <c:showBubbleSize val="0"/>
              <c:extLst>
                <c:ext xmlns:c15="http://schemas.microsoft.com/office/drawing/2012/chart" uri="{CE6537A1-D6FC-4f65-9D91-7224C49458BB}">
                  <c15:layout>
                    <c:manualLayout>
                      <c:w val="3.2585245722471665E-2"/>
                      <c:h val="7.6886579314869752E-2"/>
                    </c:manualLayout>
                  </c15:layout>
                </c:ext>
              </c:extLst>
            </c:dLbl>
            <c:dLbl>
              <c:idx val="7"/>
              <c:layout>
                <c:manualLayout>
                  <c:x val="1.4338966853725983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100" b="0"/>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Hoja1!$D$2:$D$9</c:f>
              <c:numCache>
                <c:formatCode>#,##0</c:formatCode>
                <c:ptCount val="8"/>
                <c:pt idx="0">
                  <c:v>960</c:v>
                </c:pt>
                <c:pt idx="1">
                  <c:v>748</c:v>
                </c:pt>
                <c:pt idx="2">
                  <c:v>516</c:v>
                </c:pt>
                <c:pt idx="3">
                  <c:v>454</c:v>
                </c:pt>
                <c:pt idx="4">
                  <c:v>532</c:v>
                </c:pt>
                <c:pt idx="5">
                  <c:v>239</c:v>
                </c:pt>
                <c:pt idx="6">
                  <c:v>226</c:v>
                </c:pt>
                <c:pt idx="7">
                  <c:v>0</c:v>
                </c:pt>
              </c:numCache>
            </c:numRef>
          </c:val>
          <c:extLst xmlns:c16r2="http://schemas.microsoft.com/office/drawing/2015/06/chart">
            <c:ext xmlns:c16="http://schemas.microsoft.com/office/drawing/2014/chart" uri="{C3380CC4-5D6E-409C-BE32-E72D297353CC}">
              <c16:uniqueId val="{00000013-7F3F-440A-AE10-D1F1428E67C2}"/>
            </c:ext>
          </c:extLst>
        </c:ser>
        <c:dLbls>
          <c:showLegendKey val="0"/>
          <c:showVal val="1"/>
          <c:showCatName val="0"/>
          <c:showSerName val="0"/>
          <c:showPercent val="0"/>
          <c:showBubbleSize val="0"/>
        </c:dLbls>
        <c:gapWidth val="75"/>
        <c:axId val="563332144"/>
        <c:axId val="563340848"/>
      </c:barChart>
      <c:valAx>
        <c:axId val="563340848"/>
        <c:scaling>
          <c:orientation val="minMax"/>
        </c:scaling>
        <c:delete val="1"/>
        <c:axPos val="r"/>
        <c:numFmt formatCode="#,##0" sourceLinked="1"/>
        <c:majorTickMark val="none"/>
        <c:minorTickMark val="none"/>
        <c:tickLblPos val="nextTo"/>
        <c:crossAx val="563332144"/>
        <c:crosses val="max"/>
        <c:crossBetween val="between"/>
      </c:valAx>
      <c:catAx>
        <c:axId val="563332144"/>
        <c:scaling>
          <c:orientation val="minMax"/>
        </c:scaling>
        <c:delete val="0"/>
        <c:axPos val="b"/>
        <c:numFmt formatCode="General" sourceLinked="1"/>
        <c:majorTickMark val="none"/>
        <c:minorTickMark val="none"/>
        <c:tickLblPos val="nextTo"/>
        <c:crossAx val="563340848"/>
        <c:crosses val="autoZero"/>
        <c:auto val="1"/>
        <c:lblAlgn val="ctr"/>
        <c:lblOffset val="100"/>
        <c:noMultiLvlLbl val="0"/>
      </c:catAx>
      <c:spPr>
        <a:noFill/>
      </c:spPr>
    </c:plotArea>
    <c:legend>
      <c:legendPos val="b"/>
      <c:layout>
        <c:manualLayout>
          <c:xMode val="edge"/>
          <c:yMode val="edge"/>
          <c:x val="0.16529204523797267"/>
          <c:y val="6.0219222251901329E-3"/>
          <c:w val="0.34965694868591835"/>
          <c:h val="8.3916718208321611E-2"/>
        </c:manualLayout>
      </c:layout>
      <c:overlay val="0"/>
    </c:legend>
    <c:plotVisOnly val="1"/>
    <c:dispBlanksAs val="gap"/>
    <c:showDLblsOverMax val="0"/>
  </c:chart>
  <c:spPr>
    <a:ln>
      <a:noFill/>
    </a:ln>
  </c:spPr>
  <c:txPr>
    <a:bodyPr/>
    <a:lstStyle/>
    <a:p>
      <a:pPr>
        <a:defRPr sz="180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10798983917791807"/>
          <c:w val="1"/>
          <c:h val="0.72927716464679049"/>
        </c:manualLayout>
      </c:layout>
      <c:bar3DChart>
        <c:barDir val="col"/>
        <c:grouping val="clustered"/>
        <c:varyColors val="0"/>
        <c:ser>
          <c:idx val="0"/>
          <c:order val="0"/>
          <c:tx>
            <c:strRef>
              <c:f>Hoja1!$B$1</c:f>
              <c:strCache>
                <c:ptCount val="1"/>
                <c:pt idx="0">
                  <c:v>Total nacional de solicitudes de información</c:v>
                </c:pt>
              </c:strCache>
            </c:strRef>
          </c:tx>
          <c:spPr>
            <a:solidFill>
              <a:srgbClr val="7030A0"/>
            </a:solidFill>
            <a:scene3d>
              <a:camera prst="orthographicFront"/>
              <a:lightRig rig="threePt" dir="t"/>
            </a:scene3d>
            <a:sp3d>
              <a:bevelT w="165100" prst="coolSlant"/>
              <a:bevelB w="165100" prst="coolSlant"/>
            </a:sp3d>
          </c:spPr>
          <c:invertIfNegative val="0"/>
          <c:dPt>
            <c:idx val="0"/>
            <c:invertIfNegative val="0"/>
            <c:bubble3D val="0"/>
            <c:spPr>
              <a:solidFill>
                <a:srgbClr val="7030A0"/>
              </a:solidFill>
              <a:scene3d>
                <a:camera prst="orthographicFront"/>
                <a:lightRig rig="threePt" dir="t"/>
              </a:scene3d>
              <a:sp3d>
                <a:bevelT w="165100" prst="coolSlant"/>
                <a:bevelB w="165100" prst="coolSlant"/>
              </a:sp3d>
            </c:spPr>
            <c:extLst xmlns:c16r2="http://schemas.microsoft.com/office/drawing/2015/06/chart">
              <c:ext xmlns:c16="http://schemas.microsoft.com/office/drawing/2014/chart" uri="{C3380CC4-5D6E-409C-BE32-E72D297353CC}">
                <c16:uniqueId val="{00000001-3F6C-4729-8AEE-ED0333AF0BA1}"/>
              </c:ext>
            </c:extLst>
          </c:dPt>
          <c:dPt>
            <c:idx val="1"/>
            <c:invertIfNegative val="0"/>
            <c:bubble3D val="0"/>
            <c:extLst xmlns:c16r2="http://schemas.microsoft.com/office/drawing/2015/06/chart">
              <c:ext xmlns:c16="http://schemas.microsoft.com/office/drawing/2014/chart" uri="{C3380CC4-5D6E-409C-BE32-E72D297353CC}">
                <c16:uniqueId val="{00000002-3F6C-4729-8AEE-ED0333AF0BA1}"/>
              </c:ext>
            </c:extLst>
          </c:dPt>
          <c:dPt>
            <c:idx val="2"/>
            <c:invertIfNegative val="0"/>
            <c:bubble3D val="0"/>
            <c:extLst xmlns:c16r2="http://schemas.microsoft.com/office/drawing/2015/06/chart">
              <c:ext xmlns:c16="http://schemas.microsoft.com/office/drawing/2014/chart" uri="{C3380CC4-5D6E-409C-BE32-E72D297353CC}">
                <c16:uniqueId val="{00000003-3F6C-4729-8AEE-ED0333AF0BA1}"/>
              </c:ext>
            </c:extLst>
          </c:dPt>
          <c:dPt>
            <c:idx val="3"/>
            <c:invertIfNegative val="0"/>
            <c:bubble3D val="0"/>
            <c:extLst xmlns:c16r2="http://schemas.microsoft.com/office/drawing/2015/06/chart">
              <c:ext xmlns:c16="http://schemas.microsoft.com/office/drawing/2014/chart" uri="{C3380CC4-5D6E-409C-BE32-E72D297353CC}">
                <c16:uniqueId val="{00000004-3F6C-4729-8AEE-ED0333AF0BA1}"/>
              </c:ext>
            </c:extLst>
          </c:dPt>
          <c:dPt>
            <c:idx val="4"/>
            <c:invertIfNegative val="0"/>
            <c:bubble3D val="0"/>
            <c:extLst xmlns:c16r2="http://schemas.microsoft.com/office/drawing/2015/06/chart">
              <c:ext xmlns:c16="http://schemas.microsoft.com/office/drawing/2014/chart" uri="{C3380CC4-5D6E-409C-BE32-E72D297353CC}">
                <c16:uniqueId val="{00000005-3F6C-4729-8AEE-ED0333AF0BA1}"/>
              </c:ext>
            </c:extLst>
          </c:dPt>
          <c:dPt>
            <c:idx val="5"/>
            <c:invertIfNegative val="0"/>
            <c:bubble3D val="0"/>
            <c:extLst xmlns:c16r2="http://schemas.microsoft.com/office/drawing/2015/06/chart">
              <c:ext xmlns:c16="http://schemas.microsoft.com/office/drawing/2014/chart" uri="{C3380CC4-5D6E-409C-BE32-E72D297353CC}">
                <c16:uniqueId val="{00000006-3F6C-4729-8AEE-ED0333AF0BA1}"/>
              </c:ext>
            </c:extLst>
          </c:dPt>
          <c:dLbls>
            <c:dLbl>
              <c:idx val="0"/>
              <c:layout>
                <c:manualLayout>
                  <c:x val="1.3682300363896166E-3"/>
                  <c:y val="8.994113174508020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F6C-4729-8AEE-ED0333AF0BA1}"/>
                </c:ext>
                <c:ext xmlns:c15="http://schemas.microsoft.com/office/drawing/2012/chart" uri="{CE6537A1-D6FC-4f65-9D91-7224C49458BB}">
                  <c15:layout/>
                </c:ext>
              </c:extLst>
            </c:dLbl>
            <c:dLbl>
              <c:idx val="1"/>
              <c:layout>
                <c:manualLayout>
                  <c:x val="-2.786038393802823E-3"/>
                  <c:y val="1.46306621814662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F6C-4729-8AEE-ED0333AF0BA1}"/>
                </c:ext>
                <c:ext xmlns:c15="http://schemas.microsoft.com/office/drawing/2012/chart" uri="{CE6537A1-D6FC-4f65-9D91-7224C49458BB}">
                  <c15:layout/>
                </c:ext>
              </c:extLst>
            </c:dLbl>
            <c:dLbl>
              <c:idx val="2"/>
              <c:layout>
                <c:manualLayout>
                  <c:x val="1.3930191969013478E-3"/>
                  <c:y val="1.097299663609968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F6C-4729-8AEE-ED0333AF0BA1}"/>
                </c:ext>
                <c:ext xmlns:c15="http://schemas.microsoft.com/office/drawing/2012/chart" uri="{CE6537A1-D6FC-4f65-9D91-7224C49458BB}">
                  <c15:layout/>
                </c:ext>
              </c:extLst>
            </c:dLbl>
            <c:dLbl>
              <c:idx val="3"/>
              <c:layout>
                <c:manualLayout>
                  <c:x val="2.8108240185133705E-3"/>
                  <c:y val="7.315331090733112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F6C-4729-8AEE-ED0333AF0BA1}"/>
                </c:ext>
                <c:ext xmlns:c15="http://schemas.microsoft.com/office/drawing/2012/chart" uri="{CE6537A1-D6FC-4f65-9D91-7224C49458BB}">
                  <c15:layout/>
                </c:ext>
              </c:extLst>
            </c:dLbl>
            <c:dLbl>
              <c:idx val="4"/>
              <c:layout>
                <c:manualLayout>
                  <c:x val="8.4623508935321838E-4"/>
                  <c:y val="1.12730980139164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F6C-4729-8AEE-ED0333AF0BA1}"/>
                </c:ext>
                <c:ext xmlns:c15="http://schemas.microsoft.com/office/drawing/2012/chart" uri="{CE6537A1-D6FC-4f65-9D91-7224C49458BB}">
                  <c15:layout/>
                </c:ext>
              </c:extLst>
            </c:dLbl>
            <c:dLbl>
              <c:idx val="5"/>
              <c:layout>
                <c:manualLayout>
                  <c:x val="-1.4054120092567885E-3"/>
                  <c:y val="7.315331090733146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F6C-4729-8AEE-ED0333AF0BA1}"/>
                </c:ext>
                <c:ext xmlns:c15="http://schemas.microsoft.com/office/drawing/2012/chart" uri="{CE6537A1-D6FC-4f65-9D91-7224C49458BB}">
                  <c15:layout/>
                </c:ext>
              </c:extLst>
            </c:dLbl>
            <c:spPr>
              <a:noFill/>
              <a:ln>
                <a:noFill/>
              </a:ln>
              <a:effectLst/>
            </c:spPr>
            <c:txPr>
              <a:bodyPr/>
              <a:lstStyle/>
              <a:p>
                <a:pPr>
                  <a:defRPr sz="1200" b="1"/>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Hoja1!$B$2:$B$9</c:f>
              <c:numCache>
                <c:formatCode>#,##0</c:formatCode>
                <c:ptCount val="8"/>
                <c:pt idx="0">
                  <c:v>10828</c:v>
                </c:pt>
                <c:pt idx="1">
                  <c:v>14097</c:v>
                </c:pt>
                <c:pt idx="2">
                  <c:v>23775</c:v>
                </c:pt>
                <c:pt idx="3">
                  <c:v>23775</c:v>
                </c:pt>
                <c:pt idx="4">
                  <c:v>24366</c:v>
                </c:pt>
                <c:pt idx="5">
                  <c:v>29395</c:v>
                </c:pt>
                <c:pt idx="6">
                  <c:v>21831</c:v>
                </c:pt>
                <c:pt idx="7">
                  <c:v>26014</c:v>
                </c:pt>
              </c:numCache>
            </c:numRef>
          </c:val>
          <c:extLst xmlns:c16r2="http://schemas.microsoft.com/office/drawing/2015/06/chart">
            <c:ext xmlns:c16="http://schemas.microsoft.com/office/drawing/2014/chart" uri="{C3380CC4-5D6E-409C-BE32-E72D297353CC}">
              <c16:uniqueId val="{00000007-3F6C-4729-8AEE-ED0333AF0BA1}"/>
            </c:ext>
          </c:extLst>
        </c:ser>
        <c:dLbls>
          <c:showLegendKey val="0"/>
          <c:showVal val="0"/>
          <c:showCatName val="0"/>
          <c:showSerName val="0"/>
          <c:showPercent val="0"/>
          <c:showBubbleSize val="0"/>
        </c:dLbls>
        <c:gapWidth val="120"/>
        <c:shape val="cylinder"/>
        <c:axId val="529790448"/>
        <c:axId val="529781744"/>
        <c:axId val="0"/>
      </c:bar3DChart>
      <c:catAx>
        <c:axId val="529790448"/>
        <c:scaling>
          <c:orientation val="minMax"/>
        </c:scaling>
        <c:delete val="0"/>
        <c:axPos val="b"/>
        <c:numFmt formatCode="General" sourceLinked="1"/>
        <c:majorTickMark val="out"/>
        <c:minorTickMark val="none"/>
        <c:tickLblPos val="nextTo"/>
        <c:txPr>
          <a:bodyPr/>
          <a:lstStyle/>
          <a:p>
            <a:pPr>
              <a:defRPr sz="1600"/>
            </a:pPr>
            <a:endParaRPr lang="es-MX"/>
          </a:p>
        </c:txPr>
        <c:crossAx val="529781744"/>
        <c:crosses val="autoZero"/>
        <c:auto val="1"/>
        <c:lblAlgn val="ctr"/>
        <c:lblOffset val="100"/>
        <c:noMultiLvlLbl val="0"/>
      </c:catAx>
      <c:valAx>
        <c:axId val="529781744"/>
        <c:scaling>
          <c:orientation val="minMax"/>
        </c:scaling>
        <c:delete val="1"/>
        <c:axPos val="l"/>
        <c:numFmt formatCode="#,##0" sourceLinked="1"/>
        <c:majorTickMark val="out"/>
        <c:minorTickMark val="none"/>
        <c:tickLblPos val="nextTo"/>
        <c:crossAx val="529790448"/>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677933707456174E-3"/>
          <c:y val="0.18140757998003088"/>
          <c:w val="0.99713220662925439"/>
          <c:h val="0.71306867824342235"/>
        </c:manualLayout>
      </c:layout>
      <c:barChart>
        <c:barDir val="col"/>
        <c:grouping val="clustered"/>
        <c:varyColors val="0"/>
        <c:ser>
          <c:idx val="0"/>
          <c:order val="0"/>
          <c:tx>
            <c:strRef>
              <c:f>Hoja1!$B$1</c:f>
              <c:strCache>
                <c:ptCount val="1"/>
                <c:pt idx="0">
                  <c:v>SCJN</c:v>
                </c:pt>
              </c:strCache>
            </c:strRef>
          </c:tx>
          <c:spPr>
            <a:solidFill>
              <a:schemeClr val="accent6">
                <a:lumMod val="75000"/>
              </a:schemeClr>
            </a:solidFill>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sz="12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Hoja1!$B$2:$B$9</c:f>
              <c:numCache>
                <c:formatCode>#,##0</c:formatCode>
                <c:ptCount val="8"/>
                <c:pt idx="0">
                  <c:v>2</c:v>
                </c:pt>
                <c:pt idx="1">
                  <c:v>4</c:v>
                </c:pt>
                <c:pt idx="2">
                  <c:v>8</c:v>
                </c:pt>
                <c:pt idx="3">
                  <c:v>2</c:v>
                </c:pt>
                <c:pt idx="4">
                  <c:v>3</c:v>
                </c:pt>
                <c:pt idx="5">
                  <c:v>10</c:v>
                </c:pt>
                <c:pt idx="6">
                  <c:v>3</c:v>
                </c:pt>
                <c:pt idx="7">
                  <c:v>3</c:v>
                </c:pt>
              </c:numCache>
            </c:numRef>
          </c:val>
          <c:extLst xmlns:c16r2="http://schemas.microsoft.com/office/drawing/2015/06/chart">
            <c:ext xmlns:c16="http://schemas.microsoft.com/office/drawing/2014/chart" uri="{C3380CC4-5D6E-409C-BE32-E72D297353CC}">
              <c16:uniqueId val="{00000001-7F3F-440A-AE10-D1F1428E67C2}"/>
            </c:ext>
          </c:extLst>
        </c:ser>
        <c:ser>
          <c:idx val="1"/>
          <c:order val="1"/>
          <c:tx>
            <c:strRef>
              <c:f>Hoja1!$C$1</c:f>
              <c:strCache>
                <c:ptCount val="1"/>
                <c:pt idx="0">
                  <c:v>CJF</c:v>
                </c:pt>
              </c:strCache>
            </c:strRef>
          </c:tx>
          <c:spPr>
            <a:solidFill>
              <a:srgbClr val="92D050"/>
            </a:solidFill>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sz="12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Hoja1!$C$2:$C$9</c:f>
              <c:numCache>
                <c:formatCode>#,##0</c:formatCode>
                <c:ptCount val="8"/>
                <c:pt idx="0">
                  <c:v>10</c:v>
                </c:pt>
                <c:pt idx="1">
                  <c:v>3</c:v>
                </c:pt>
                <c:pt idx="2">
                  <c:v>12</c:v>
                </c:pt>
                <c:pt idx="3">
                  <c:v>24</c:v>
                </c:pt>
                <c:pt idx="4">
                  <c:v>16</c:v>
                </c:pt>
                <c:pt idx="5">
                  <c:v>16</c:v>
                </c:pt>
                <c:pt idx="6">
                  <c:v>26</c:v>
                </c:pt>
                <c:pt idx="7">
                  <c:v>25</c:v>
                </c:pt>
              </c:numCache>
            </c:numRef>
          </c:val>
          <c:extLst xmlns:c16r2="http://schemas.microsoft.com/office/drawing/2015/06/chart">
            <c:ext xmlns:c16="http://schemas.microsoft.com/office/drawing/2014/chart" uri="{C3380CC4-5D6E-409C-BE32-E72D297353CC}">
              <c16:uniqueId val="{0000000A-7F3F-440A-AE10-D1F1428E67C2}"/>
            </c:ext>
          </c:extLst>
        </c:ser>
        <c:ser>
          <c:idx val="2"/>
          <c:order val="2"/>
          <c:tx>
            <c:strRef>
              <c:f>Hoja1!$D$1</c:f>
              <c:strCache>
                <c:ptCount val="1"/>
                <c:pt idx="0">
                  <c:v>TEPJF</c:v>
                </c:pt>
              </c:strCache>
            </c:strRef>
          </c:tx>
          <c:spPr>
            <a:solidFill>
              <a:srgbClr val="FFC000"/>
            </a:solidFill>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sz="1200" b="0"/>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Hoja1!$D$2:$D$9</c:f>
              <c:numCache>
                <c:formatCode>#,##0</c:formatCode>
                <c:ptCount val="8"/>
                <c:pt idx="0">
                  <c:v>9</c:v>
                </c:pt>
                <c:pt idx="1">
                  <c:v>49</c:v>
                </c:pt>
                <c:pt idx="2">
                  <c:v>1</c:v>
                </c:pt>
                <c:pt idx="3">
                  <c:v>0</c:v>
                </c:pt>
                <c:pt idx="4">
                  <c:v>3</c:v>
                </c:pt>
                <c:pt idx="5">
                  <c:v>16</c:v>
                </c:pt>
                <c:pt idx="6">
                  <c:v>9</c:v>
                </c:pt>
                <c:pt idx="7">
                  <c:v>0</c:v>
                </c:pt>
              </c:numCache>
            </c:numRef>
          </c:val>
          <c:extLst xmlns:c16r2="http://schemas.microsoft.com/office/drawing/2015/06/chart">
            <c:ext xmlns:c16="http://schemas.microsoft.com/office/drawing/2014/chart" uri="{C3380CC4-5D6E-409C-BE32-E72D297353CC}">
              <c16:uniqueId val="{00000013-7F3F-440A-AE10-D1F1428E67C2}"/>
            </c:ext>
          </c:extLst>
        </c:ser>
        <c:dLbls>
          <c:showLegendKey val="0"/>
          <c:showVal val="1"/>
          <c:showCatName val="0"/>
          <c:showSerName val="0"/>
          <c:showPercent val="0"/>
          <c:showBubbleSize val="0"/>
        </c:dLbls>
        <c:gapWidth val="75"/>
        <c:axId val="529783376"/>
        <c:axId val="529780656"/>
      </c:barChart>
      <c:valAx>
        <c:axId val="529780656"/>
        <c:scaling>
          <c:orientation val="minMax"/>
        </c:scaling>
        <c:delete val="1"/>
        <c:axPos val="r"/>
        <c:numFmt formatCode="#,##0" sourceLinked="1"/>
        <c:majorTickMark val="none"/>
        <c:minorTickMark val="none"/>
        <c:tickLblPos val="nextTo"/>
        <c:crossAx val="529783376"/>
        <c:crosses val="max"/>
        <c:crossBetween val="between"/>
      </c:valAx>
      <c:catAx>
        <c:axId val="529783376"/>
        <c:scaling>
          <c:orientation val="minMax"/>
        </c:scaling>
        <c:delete val="0"/>
        <c:axPos val="b"/>
        <c:numFmt formatCode="General" sourceLinked="1"/>
        <c:majorTickMark val="none"/>
        <c:minorTickMark val="none"/>
        <c:tickLblPos val="nextTo"/>
        <c:crossAx val="529780656"/>
        <c:crosses val="autoZero"/>
        <c:auto val="1"/>
        <c:lblAlgn val="ctr"/>
        <c:lblOffset val="100"/>
        <c:noMultiLvlLbl val="0"/>
      </c:catAx>
      <c:spPr>
        <a:noFill/>
      </c:spPr>
    </c:plotArea>
    <c:legend>
      <c:legendPos val="b"/>
      <c:layout>
        <c:manualLayout>
          <c:xMode val="edge"/>
          <c:yMode val="edge"/>
          <c:x val="9.2163314283959422E-2"/>
          <c:y val="2.4187677330670784E-2"/>
          <c:w val="0.2736604243611595"/>
          <c:h val="8.3916718208321611E-2"/>
        </c:manualLayout>
      </c:layout>
      <c:overlay val="0"/>
    </c:legend>
    <c:plotVisOnly val="1"/>
    <c:dispBlanksAs val="gap"/>
    <c:showDLblsOverMax val="0"/>
  </c:chart>
  <c:spPr>
    <a:ln>
      <a:noFill/>
    </a:ln>
  </c:spPr>
  <c:txPr>
    <a:bodyPr/>
    <a:lstStyle/>
    <a:p>
      <a:pPr>
        <a:defRPr sz="1800"/>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865838980853979E-2"/>
          <c:y val="0.10430122630447528"/>
          <c:w val="0.90573638429293923"/>
          <c:h val="0.72923669467787111"/>
        </c:manualLayout>
      </c:layout>
      <c:lineChart>
        <c:grouping val="standard"/>
        <c:varyColors val="0"/>
        <c:ser>
          <c:idx val="0"/>
          <c:order val="0"/>
          <c:tx>
            <c:strRef>
              <c:f>Hoja1!$B$1</c:f>
              <c:strCache>
                <c:ptCount val="1"/>
                <c:pt idx="0">
                  <c:v>Promedio nacional</c:v>
                </c:pt>
              </c:strCache>
            </c:strRef>
          </c:tx>
          <c:spPr>
            <a:ln w="38100">
              <a:solidFill>
                <a:srgbClr val="C00000"/>
              </a:solidFill>
            </a:ln>
          </c:spPr>
          <c:marker>
            <c:spPr>
              <a:solidFill>
                <a:srgbClr val="C00000"/>
              </a:solidFill>
              <a:ln>
                <a:solidFill>
                  <a:srgbClr val="C00000"/>
                </a:solidFill>
              </a:ln>
            </c:spPr>
          </c:marker>
          <c:dLbls>
            <c:dLbl>
              <c:idx val="0"/>
              <c:layout>
                <c:manualLayout>
                  <c:x val="-2.8428554234714663E-2"/>
                  <c:y val="-3.22002638264609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837786542236021E-2"/>
                  <c:y val="-3.7370936746791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898298337221789E-2"/>
                  <c:y val="-3.22002638264608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5406436321890161E-2"/>
                  <c:y val="-3.47856002866263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0BE-4BC7-9FA9-7CDCC17D3E37}"/>
                </c:ext>
                <c:ext xmlns:c15="http://schemas.microsoft.com/office/drawing/2012/chart" uri="{CE6537A1-D6FC-4f65-9D91-7224C49458BB}">
                  <c15:layout/>
                </c:ext>
              </c:extLst>
            </c:dLbl>
            <c:dLbl>
              <c:idx val="4"/>
              <c:layout>
                <c:manualLayout>
                  <c:x val="-2.6876220761086481E-2"/>
                  <c:y val="-3.47856002866262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0BE-4BC7-9FA9-7CDCC17D3E37}"/>
                </c:ext>
                <c:ext xmlns:c15="http://schemas.microsoft.com/office/drawing/2012/chart" uri="{CE6537A1-D6FC-4f65-9D91-7224C49458BB}">
                  <c15:layout/>
                </c:ext>
              </c:extLst>
            </c:dLbl>
            <c:dLbl>
              <c:idx val="5"/>
              <c:layout>
                <c:manualLayout>
                  <c:x val="-2.8339866340346586E-2"/>
                  <c:y val="-3.220026382646081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0BE-4BC7-9FA9-7CDCC17D3E37}"/>
                </c:ext>
                <c:ext xmlns:c15="http://schemas.microsoft.com/office/drawing/2012/chart" uri="{CE6537A1-D6FC-4f65-9D91-7224C49458BB}">
                  <c15:layout/>
                </c:ext>
              </c:extLst>
            </c:dLbl>
            <c:dLbl>
              <c:idx val="6"/>
              <c:layout>
                <c:manualLayout>
                  <c:x val="-3.136804243972903E-2"/>
                  <c:y val="3.24331476776757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842855423471477E-2"/>
                  <c:y val="-2.70295909061298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rgbClr val="C00000"/>
                    </a:solidFill>
                  </a:defRPr>
                </a:pPr>
                <a:endParaRPr lang="es-MX"/>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Hoja1!$B$2:$B$9</c:f>
              <c:numCache>
                <c:formatCode>#,##0.0</c:formatCode>
                <c:ptCount val="8"/>
                <c:pt idx="0">
                  <c:v>3</c:v>
                </c:pt>
                <c:pt idx="1">
                  <c:v>3.1</c:v>
                </c:pt>
                <c:pt idx="2">
                  <c:v>5.0999999999999996</c:v>
                </c:pt>
                <c:pt idx="3">
                  <c:v>4.5999999999999996</c:v>
                </c:pt>
                <c:pt idx="4">
                  <c:v>5</c:v>
                </c:pt>
                <c:pt idx="5">
                  <c:v>5.4</c:v>
                </c:pt>
                <c:pt idx="6">
                  <c:v>3.4</c:v>
                </c:pt>
                <c:pt idx="7">
                  <c:v>4.2</c:v>
                </c:pt>
              </c:numCache>
            </c:numRef>
          </c:val>
          <c:smooth val="0"/>
          <c:extLst xmlns:c16r2="http://schemas.microsoft.com/office/drawing/2015/06/chart">
            <c:ext xmlns:c16="http://schemas.microsoft.com/office/drawing/2014/chart" uri="{C3380CC4-5D6E-409C-BE32-E72D297353CC}">
              <c16:uniqueId val="{00000003-E0BE-4BC7-9FA9-7CDCC17D3E37}"/>
            </c:ext>
          </c:extLst>
        </c:ser>
        <c:ser>
          <c:idx val="1"/>
          <c:order val="1"/>
          <c:tx>
            <c:strRef>
              <c:f>Hoja1!$C$1</c:f>
              <c:strCache>
                <c:ptCount val="1"/>
                <c:pt idx="0">
                  <c:v>SCJN</c:v>
                </c:pt>
              </c:strCache>
            </c:strRef>
          </c:tx>
          <c:spPr>
            <a:ln w="38100">
              <a:solidFill>
                <a:schemeClr val="accent6">
                  <a:lumMod val="75000"/>
                </a:schemeClr>
              </a:solidFill>
            </a:ln>
          </c:spPr>
          <c:marker>
            <c:spPr>
              <a:solidFill>
                <a:schemeClr val="accent6">
                  <a:lumMod val="75000"/>
                </a:schemeClr>
              </a:solidFill>
              <a:ln>
                <a:solidFill>
                  <a:schemeClr val="accent6">
                    <a:lumMod val="75000"/>
                  </a:schemeClr>
                </a:solidFill>
              </a:ln>
            </c:spPr>
          </c:marker>
          <c:dLbls>
            <c:dLbl>
              <c:idx val="0"/>
              <c:layout>
                <c:manualLayout>
                  <c:x val="-5.3414203977335852E-2"/>
                  <c:y val="1.41031121751025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3218809021219599E-3"/>
                  <c:y val="1.41031121751025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7464865014998331E-2"/>
                  <c:y val="3.7615627646407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0BE-4BC7-9FA9-7CDCC17D3E37}"/>
                </c:ext>
                <c:ext xmlns:c15="http://schemas.microsoft.com/office/drawing/2012/chart" uri="{CE6537A1-D6FC-4f65-9D91-7224C49458BB}">
                  <c15:layout/>
                </c:ext>
              </c:extLst>
            </c:dLbl>
            <c:dLbl>
              <c:idx val="3"/>
              <c:layout>
                <c:manualLayout>
                  <c:x val="-5.0504110654371735E-2"/>
                  <c:y val="1.41031121751024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0BE-4BC7-9FA9-7CDCC17D3E37}"/>
                </c:ext>
                <c:ext xmlns:c15="http://schemas.microsoft.com/office/drawing/2012/chart" uri="{CE6537A1-D6FC-4f65-9D91-7224C49458BB}">
                  <c15:layout/>
                </c:ext>
              </c:extLst>
            </c:dLbl>
            <c:dLbl>
              <c:idx val="4"/>
              <c:layout>
                <c:manualLayout>
                  <c:x val="-7.8521367996149654E-3"/>
                  <c:y val="1.41031121751025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4429044920934711E-3"/>
                  <c:y val="1.66884486352680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3150483279634518E-3"/>
                  <c:y val="1.92737850954335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9420434766509584E-3"/>
                  <c:y val="-1.4089065858901701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0BE-4BC7-9FA9-7CDCC17D3E37}"/>
                </c:ext>
                <c:ext xmlns:c15="http://schemas.microsoft.com/office/drawing/2012/chart" uri="{CE6537A1-D6FC-4f65-9D91-7224C49458BB}">
                  <c15:layout/>
                </c:ext>
              </c:extLst>
            </c:dLbl>
            <c:spPr>
              <a:noFill/>
              <a:ln>
                <a:noFill/>
              </a:ln>
              <a:effectLst/>
            </c:spPr>
            <c:txPr>
              <a:bodyPr/>
              <a:lstStyle/>
              <a:p>
                <a:pPr>
                  <a:defRPr sz="1400">
                    <a:solidFill>
                      <a:schemeClr val="accent6">
                        <a:lumMod val="75000"/>
                      </a:schemeClr>
                    </a:solidFill>
                  </a:defRPr>
                </a:pPr>
                <a:endParaRPr lang="es-MX"/>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Hoja1!$C$2:$C$9</c:f>
              <c:numCache>
                <c:formatCode>#,##0.0</c:formatCode>
                <c:ptCount val="8"/>
                <c:pt idx="0">
                  <c:v>1.161872008179579E-2</c:v>
                </c:pt>
                <c:pt idx="1">
                  <c:v>6.6147409502075368E-3</c:v>
                </c:pt>
                <c:pt idx="2">
                  <c:v>1.3440860215053764E-2</c:v>
                </c:pt>
                <c:pt idx="3">
                  <c:v>3.3602150537634409E-3</c:v>
                </c:pt>
                <c:pt idx="4">
                  <c:v>5.4338966472857681E-3</c:v>
                </c:pt>
                <c:pt idx="5">
                  <c:v>1.9729313814465532E-2</c:v>
                </c:pt>
                <c:pt idx="6">
                  <c:v>4.6403712296983765E-3</c:v>
                </c:pt>
                <c:pt idx="7">
                  <c:v>5.4578201466334341E-3</c:v>
                </c:pt>
              </c:numCache>
            </c:numRef>
          </c:val>
          <c:smooth val="0"/>
          <c:extLst xmlns:c16r2="http://schemas.microsoft.com/office/drawing/2015/06/chart">
            <c:ext xmlns:c16="http://schemas.microsoft.com/office/drawing/2014/chart" uri="{C3380CC4-5D6E-409C-BE32-E72D297353CC}">
              <c16:uniqueId val="{00000007-E0BE-4BC7-9FA9-7CDCC17D3E37}"/>
            </c:ext>
          </c:extLst>
        </c:ser>
        <c:ser>
          <c:idx val="2"/>
          <c:order val="2"/>
          <c:tx>
            <c:strRef>
              <c:f>Hoja1!$D$1</c:f>
              <c:strCache>
                <c:ptCount val="1"/>
                <c:pt idx="0">
                  <c:v>CJF</c:v>
                </c:pt>
              </c:strCache>
            </c:strRef>
          </c:tx>
          <c:spPr>
            <a:ln w="38100">
              <a:solidFill>
                <a:srgbClr val="92D050"/>
              </a:solidFill>
            </a:ln>
          </c:spPr>
          <c:marker>
            <c:spPr>
              <a:solidFill>
                <a:srgbClr val="92D050"/>
              </a:solidFill>
              <a:ln>
                <a:solidFill>
                  <a:srgbClr val="92D050"/>
                </a:solidFill>
              </a:ln>
            </c:spPr>
          </c:marker>
          <c:dLbls>
            <c:dLbl>
              <c:idx val="0"/>
              <c:layout>
                <c:manualLayout>
                  <c:x val="-2.1079833722179017E-2"/>
                  <c:y val="-1.95062618070485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9004971669814462E-2"/>
                  <c:y val="1.66884486352680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65461707958375E-2"/>
                  <c:y val="-1.95064653768484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0BE-4BC7-9FA9-7CDCC17D3E37}"/>
                </c:ext>
                <c:ext xmlns:c15="http://schemas.microsoft.com/office/drawing/2012/chart" uri="{CE6537A1-D6FC-4f65-9D91-7224C49458BB}">
                  <c15:layout/>
                </c:ext>
              </c:extLst>
            </c:dLbl>
            <c:dLbl>
              <c:idx val="3"/>
              <c:layout>
                <c:manualLayout>
                  <c:x val="-2.6882314002147963E-2"/>
                  <c:y val="-2.92824978828740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E0BE-4BC7-9FA9-7CDCC17D3E37}"/>
                </c:ext>
                <c:ext xmlns:c15="http://schemas.microsoft.com/office/drawing/2012/chart" uri="{CE6537A1-D6FC-4f65-9D91-7224C49458BB}">
                  <c15:layout/>
                </c:ext>
              </c:extLst>
            </c:dLbl>
            <c:dLbl>
              <c:idx val="4"/>
              <c:layout>
                <c:manualLayout>
                  <c:x val="-7.769507091804722E-3"/>
                  <c:y val="-3.50182805680411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E0BE-4BC7-9FA9-7CDCC17D3E37}"/>
                </c:ext>
                <c:ext xmlns:c15="http://schemas.microsoft.com/office/drawing/2012/chart" uri="{CE6537A1-D6FC-4f65-9D91-7224C49458BB}">
                  <c15:layout/>
                </c:ext>
              </c:extLst>
            </c:dLbl>
            <c:dLbl>
              <c:idx val="5"/>
              <c:layout>
                <c:manualLayout>
                  <c:x val="-2.6870162574528757E-2"/>
                  <c:y val="-3.501828056804126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E0BE-4BC7-9FA9-7CDCC17D3E37}"/>
                </c:ext>
                <c:ext xmlns:c15="http://schemas.microsoft.com/office/drawing/2012/chart" uri="{CE6537A1-D6FC-4f65-9D91-7224C49458BB}">
                  <c15:layout/>
                </c:ext>
              </c:extLst>
            </c:dLbl>
            <c:dLbl>
              <c:idx val="6"/>
              <c:layout>
                <c:manualLayout>
                  <c:x val="-3.2837786542236153E-2"/>
                  <c:y val="-3.24329441078758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845794911676491E-2"/>
                  <c:y val="-2.467693472737941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E0BE-4BC7-9FA9-7CDCC17D3E37}"/>
                </c:ext>
                <c:ext xmlns:c15="http://schemas.microsoft.com/office/drawing/2012/chart" uri="{CE6537A1-D6FC-4f65-9D91-7224C49458BB}">
                  <c15:layout/>
                </c:ext>
              </c:extLst>
            </c:dLbl>
            <c:spPr>
              <a:noFill/>
              <a:ln>
                <a:noFill/>
              </a:ln>
              <a:effectLst/>
            </c:spPr>
            <c:txPr>
              <a:bodyPr/>
              <a:lstStyle/>
              <a:p>
                <a:pPr>
                  <a:defRPr sz="1400">
                    <a:solidFill>
                      <a:srgbClr val="009900"/>
                    </a:solidFill>
                  </a:defRPr>
                </a:pPr>
                <a:endParaRPr lang="es-MX"/>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Hoja1!$D$2:$D$9</c:f>
              <c:numCache>
                <c:formatCode>#,##0.0</c:formatCode>
                <c:ptCount val="8"/>
                <c:pt idx="0">
                  <c:v>0.11470520761642578</c:v>
                </c:pt>
                <c:pt idx="1">
                  <c:v>3.7299515106303617E-2</c:v>
                </c:pt>
                <c:pt idx="2">
                  <c:v>8.6530141332564176E-2</c:v>
                </c:pt>
                <c:pt idx="3">
                  <c:v>0.17563117453347968</c:v>
                </c:pt>
                <c:pt idx="4">
                  <c:v>0.235190357195355</c:v>
                </c:pt>
                <c:pt idx="5">
                  <c:v>0.26242414302115791</c:v>
                </c:pt>
                <c:pt idx="6">
                  <c:v>0.46536602827993556</c:v>
                </c:pt>
                <c:pt idx="7">
                  <c:v>0.38267258533598653</c:v>
                </c:pt>
              </c:numCache>
            </c:numRef>
          </c:val>
          <c:smooth val="0"/>
          <c:extLst xmlns:c16r2="http://schemas.microsoft.com/office/drawing/2015/06/chart">
            <c:ext xmlns:c16="http://schemas.microsoft.com/office/drawing/2014/chart" uri="{C3380CC4-5D6E-409C-BE32-E72D297353CC}">
              <c16:uniqueId val="{0000000D-E0BE-4BC7-9FA9-7CDCC17D3E37}"/>
            </c:ext>
          </c:extLst>
        </c:ser>
        <c:ser>
          <c:idx val="3"/>
          <c:order val="3"/>
          <c:tx>
            <c:strRef>
              <c:f>Hoja1!$E$1</c:f>
              <c:strCache>
                <c:ptCount val="1"/>
                <c:pt idx="0">
                  <c:v>TEPJF</c:v>
                </c:pt>
              </c:strCache>
            </c:strRef>
          </c:tx>
          <c:spPr>
            <a:ln w="38100">
              <a:solidFill>
                <a:srgbClr val="FFC000"/>
              </a:solidFill>
            </a:ln>
          </c:spPr>
          <c:marker>
            <c:spPr>
              <a:ln>
                <a:solidFill>
                  <a:srgbClr val="FFC000"/>
                </a:solidFill>
              </a:ln>
            </c:spPr>
          </c:marker>
          <c:dPt>
            <c:idx val="7"/>
            <c:marker>
              <c:spPr>
                <a:solidFill>
                  <a:schemeClr val="accent6">
                    <a:lumMod val="75000"/>
                  </a:schemeClr>
                </a:solidFill>
                <a:ln>
                  <a:solidFill>
                    <a:srgbClr val="FFC000"/>
                  </a:solidFill>
                </a:ln>
              </c:spPr>
            </c:marker>
            <c:bubble3D val="0"/>
          </c:dPt>
          <c:dLbls>
            <c:dLbl>
              <c:idx val="1"/>
              <c:layout>
                <c:manualLayout>
                  <c:x val="-3.2837786542236021E-2"/>
                  <c:y val="-3.50182805680411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606548346480021E-2"/>
                  <c:y val="-2.7262271187544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791625004629062E-2"/>
                  <c:y val="1.41031121751025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3414203977335852E-2"/>
                  <c:y val="-1.4089065858901701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s-MX"/>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Hoja1!$E$2:$E$9</c:f>
              <c:numCache>
                <c:formatCode>#,##0.0</c:formatCode>
                <c:ptCount val="8"/>
                <c:pt idx="0">
                  <c:v>0.9375</c:v>
                </c:pt>
                <c:pt idx="1">
                  <c:v>6.5508021390374331</c:v>
                </c:pt>
                <c:pt idx="2">
                  <c:v>0.19379844961240311</c:v>
                </c:pt>
                <c:pt idx="3">
                  <c:v>0</c:v>
                </c:pt>
                <c:pt idx="4">
                  <c:v>0.56390977443609014</c:v>
                </c:pt>
                <c:pt idx="5">
                  <c:v>6.6945606694560666</c:v>
                </c:pt>
                <c:pt idx="6">
                  <c:v>3.9823008849557522</c:v>
                </c:pt>
                <c:pt idx="7">
                  <c:v>0</c:v>
                </c:pt>
              </c:numCache>
            </c:numRef>
          </c:val>
          <c:smooth val="0"/>
          <c:extLst xmlns:c16r2="http://schemas.microsoft.com/office/drawing/2015/06/chart">
            <c:ext xmlns:c16="http://schemas.microsoft.com/office/drawing/2014/chart" uri="{C3380CC4-5D6E-409C-BE32-E72D297353CC}">
              <c16:uniqueId val="{0000000E-E0BE-4BC7-9FA9-7CDCC17D3E37}"/>
            </c:ext>
          </c:extLst>
        </c:ser>
        <c:dLbls>
          <c:dLblPos val="t"/>
          <c:showLegendKey val="0"/>
          <c:showVal val="1"/>
          <c:showCatName val="0"/>
          <c:showSerName val="0"/>
          <c:showPercent val="0"/>
          <c:showBubbleSize val="0"/>
        </c:dLbls>
        <c:marker val="1"/>
        <c:smooth val="0"/>
        <c:axId val="529789360"/>
        <c:axId val="529790992"/>
      </c:lineChart>
      <c:catAx>
        <c:axId val="529789360"/>
        <c:scaling>
          <c:orientation val="minMax"/>
        </c:scaling>
        <c:delete val="0"/>
        <c:axPos val="b"/>
        <c:numFmt formatCode="General" sourceLinked="1"/>
        <c:majorTickMark val="out"/>
        <c:minorTickMark val="none"/>
        <c:tickLblPos val="nextTo"/>
        <c:txPr>
          <a:bodyPr/>
          <a:lstStyle/>
          <a:p>
            <a:pPr>
              <a:defRPr sz="1600" b="1"/>
            </a:pPr>
            <a:endParaRPr lang="es-MX"/>
          </a:p>
        </c:txPr>
        <c:crossAx val="529790992"/>
        <c:crosses val="autoZero"/>
        <c:auto val="1"/>
        <c:lblAlgn val="ctr"/>
        <c:lblOffset val="100"/>
        <c:noMultiLvlLbl val="0"/>
      </c:catAx>
      <c:valAx>
        <c:axId val="529790992"/>
        <c:scaling>
          <c:orientation val="minMax"/>
        </c:scaling>
        <c:delete val="0"/>
        <c:axPos val="l"/>
        <c:majorGridlines/>
        <c:numFmt formatCode="#,##0.0" sourceLinked="1"/>
        <c:majorTickMark val="out"/>
        <c:minorTickMark val="none"/>
        <c:tickLblPos val="nextTo"/>
        <c:txPr>
          <a:bodyPr/>
          <a:lstStyle/>
          <a:p>
            <a:pPr>
              <a:defRPr sz="1600" b="1"/>
            </a:pPr>
            <a:endParaRPr lang="es-MX"/>
          </a:p>
        </c:txPr>
        <c:crossAx val="529789360"/>
        <c:crosses val="autoZero"/>
        <c:crossBetween val="between"/>
      </c:valAx>
    </c:plotArea>
    <c:legend>
      <c:legendPos val="r"/>
      <c:layout>
        <c:manualLayout>
          <c:xMode val="edge"/>
          <c:yMode val="edge"/>
          <c:x val="5.8545823170408455E-3"/>
          <c:y val="1.5398426812585506E-2"/>
          <c:w val="0.98509828442613689"/>
          <c:h val="8.7440150478796178E-2"/>
        </c:manualLayout>
      </c:layout>
      <c:overlay val="0"/>
      <c:txPr>
        <a:bodyPr/>
        <a:lstStyle/>
        <a:p>
          <a:pPr>
            <a:defRPr sz="1600" b="1"/>
          </a:pPr>
          <a:endParaRPr lang="es-MX"/>
        </a:p>
      </c:txPr>
    </c:legend>
    <c:plotVisOnly val="1"/>
    <c:dispBlanksAs val="gap"/>
    <c:showDLblsOverMax val="0"/>
  </c:chart>
  <c:txPr>
    <a:bodyPr/>
    <a:lstStyle/>
    <a:p>
      <a:pPr>
        <a:defRPr sz="1800"/>
      </a:pPr>
      <a:endParaRPr lang="es-MX"/>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66543-8E75-4672-B1F9-A52F8D069B75}"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MX"/>
        </a:p>
      </dgm:t>
    </dgm:pt>
    <dgm:pt modelId="{DCCE604A-6FC6-488F-BEC2-A8CD110367A0}">
      <dgm:prSet phldrT="[Texto]"/>
      <dgm:spPr>
        <a:solidFill>
          <a:srgbClr val="002060">
            <a:alpha val="90000"/>
          </a:srgbClr>
        </a:solidFill>
        <a:ln>
          <a:noFill/>
        </a:ln>
        <a:scene3d>
          <a:camera prst="orthographicFront"/>
          <a:lightRig rig="threePt" dir="t"/>
        </a:scene3d>
        <a:sp3d>
          <a:bevelT/>
        </a:sp3d>
      </dgm:spPr>
      <dgm:t>
        <a:bodyPr/>
        <a:lstStyle/>
        <a:p>
          <a:r>
            <a:rPr lang="es-MX" b="1" dirty="0" smtClean="0">
              <a:solidFill>
                <a:schemeClr val="bg1"/>
              </a:solidFill>
            </a:rPr>
            <a:t>Ley Federal anterior</a:t>
          </a:r>
          <a:endParaRPr lang="es-MX" b="1" dirty="0">
            <a:solidFill>
              <a:schemeClr val="bg1"/>
            </a:solidFill>
          </a:endParaRPr>
        </a:p>
      </dgm:t>
    </dgm:pt>
    <dgm:pt modelId="{A1E1962E-737A-4C10-B020-6FC83ABF1CCB}" type="parTrans" cxnId="{ACC7EA52-FC4D-4E08-925A-29EA1500A7CD}">
      <dgm:prSet/>
      <dgm:spPr/>
      <dgm:t>
        <a:bodyPr/>
        <a:lstStyle/>
        <a:p>
          <a:endParaRPr lang="es-MX"/>
        </a:p>
      </dgm:t>
    </dgm:pt>
    <dgm:pt modelId="{A3730461-5C95-4698-AE86-DC0218FBC44A}" type="sibTrans" cxnId="{ACC7EA52-FC4D-4E08-925A-29EA1500A7CD}">
      <dgm:prSet/>
      <dgm:spPr/>
      <dgm:t>
        <a:bodyPr/>
        <a:lstStyle/>
        <a:p>
          <a:endParaRPr lang="es-MX"/>
        </a:p>
      </dgm:t>
    </dgm:pt>
    <dgm:pt modelId="{90729F8F-A52A-4B98-9413-7A83E0BB77D0}">
      <dgm:prSet phldrT="[Texto]"/>
      <dgm:spPr>
        <a:solidFill>
          <a:schemeClr val="accent5">
            <a:lumMod val="60000"/>
            <a:lumOff val="40000"/>
          </a:schemeClr>
        </a:solidFill>
        <a:ln>
          <a:noFill/>
        </a:ln>
        <a:scene3d>
          <a:camera prst="orthographicFront"/>
          <a:lightRig rig="threePt" dir="t"/>
        </a:scene3d>
        <a:sp3d>
          <a:bevelT/>
        </a:sp3d>
      </dgm:spPr>
      <dgm:t>
        <a:bodyPr/>
        <a:lstStyle/>
        <a:p>
          <a:r>
            <a:rPr lang="es-MX" b="1" dirty="0" smtClean="0">
              <a:solidFill>
                <a:schemeClr val="tx1"/>
              </a:solidFill>
            </a:rPr>
            <a:t>17 Obligaciones de transparencia</a:t>
          </a:r>
          <a:endParaRPr lang="es-MX" b="1" dirty="0">
            <a:solidFill>
              <a:schemeClr val="tx1"/>
            </a:solidFill>
          </a:endParaRPr>
        </a:p>
      </dgm:t>
    </dgm:pt>
    <dgm:pt modelId="{6DA43C59-A2A0-41FC-8C35-1CB457F72C9E}" type="parTrans" cxnId="{8D57C698-297F-4CCE-BB46-29FB3936C76A}">
      <dgm:prSet/>
      <dgm:spPr/>
      <dgm:t>
        <a:bodyPr/>
        <a:lstStyle/>
        <a:p>
          <a:endParaRPr lang="es-MX"/>
        </a:p>
      </dgm:t>
    </dgm:pt>
    <dgm:pt modelId="{C2B2712A-AECA-48FF-9AF7-E3D00212D045}" type="sibTrans" cxnId="{8D57C698-297F-4CCE-BB46-29FB3936C76A}">
      <dgm:prSet/>
      <dgm:spPr/>
      <dgm:t>
        <a:bodyPr/>
        <a:lstStyle/>
        <a:p>
          <a:endParaRPr lang="es-MX"/>
        </a:p>
      </dgm:t>
    </dgm:pt>
    <dgm:pt modelId="{D2863D4B-6A20-4806-95D1-A582BAA2CEF6}">
      <dgm:prSet phldrT="[Texto]"/>
      <dgm:spPr>
        <a:solidFill>
          <a:srgbClr val="7030A0">
            <a:alpha val="90000"/>
          </a:srgbClr>
        </a:solidFill>
        <a:ln>
          <a:noFill/>
        </a:ln>
        <a:scene3d>
          <a:camera prst="orthographicFront"/>
          <a:lightRig rig="threePt" dir="t"/>
        </a:scene3d>
        <a:sp3d>
          <a:bevelT/>
        </a:sp3d>
      </dgm:spPr>
      <dgm:t>
        <a:bodyPr/>
        <a:lstStyle/>
        <a:p>
          <a:r>
            <a:rPr lang="es-MX" b="1" dirty="0" smtClean="0">
              <a:solidFill>
                <a:schemeClr val="bg1"/>
              </a:solidFill>
            </a:rPr>
            <a:t>Ley General de Transparencia</a:t>
          </a:r>
          <a:endParaRPr lang="es-MX" b="1" dirty="0">
            <a:solidFill>
              <a:schemeClr val="bg1"/>
            </a:solidFill>
          </a:endParaRPr>
        </a:p>
      </dgm:t>
    </dgm:pt>
    <dgm:pt modelId="{969997A3-6E86-4271-8218-A5ECB43FC0B5}" type="parTrans" cxnId="{8601AB37-51D2-4839-BA09-71EBAB66D354}">
      <dgm:prSet/>
      <dgm:spPr/>
      <dgm:t>
        <a:bodyPr/>
        <a:lstStyle/>
        <a:p>
          <a:endParaRPr lang="es-MX"/>
        </a:p>
      </dgm:t>
    </dgm:pt>
    <dgm:pt modelId="{A3257CF9-F471-4390-8EA2-80515048315D}" type="sibTrans" cxnId="{8601AB37-51D2-4839-BA09-71EBAB66D354}">
      <dgm:prSet/>
      <dgm:spPr/>
      <dgm:t>
        <a:bodyPr/>
        <a:lstStyle/>
        <a:p>
          <a:endParaRPr lang="es-MX"/>
        </a:p>
      </dgm:t>
    </dgm:pt>
    <dgm:pt modelId="{617E526E-5F42-4B8E-899F-A9ED702512BE}">
      <dgm:prSet phldrT="[Texto]"/>
      <dgm:spPr>
        <a:solidFill>
          <a:srgbClr val="009999"/>
        </a:solidFill>
        <a:ln>
          <a:noFill/>
        </a:ln>
        <a:scene3d>
          <a:camera prst="orthographicFront"/>
          <a:lightRig rig="threePt" dir="t"/>
        </a:scene3d>
        <a:sp3d>
          <a:bevelT/>
        </a:sp3d>
      </dgm:spPr>
      <dgm:t>
        <a:bodyPr/>
        <a:lstStyle/>
        <a:p>
          <a:r>
            <a:rPr lang="es-MX" b="1" dirty="0" smtClean="0"/>
            <a:t>122 Obligaciones Específicas</a:t>
          </a:r>
          <a:endParaRPr lang="es-MX" b="1" dirty="0"/>
        </a:p>
      </dgm:t>
    </dgm:pt>
    <dgm:pt modelId="{97312C5A-B0A5-4058-90C2-B27D709DAB49}" type="parTrans" cxnId="{72AE1CA1-BE2E-43CD-B7ED-C7BBE1C7D44F}">
      <dgm:prSet/>
      <dgm:spPr/>
      <dgm:t>
        <a:bodyPr/>
        <a:lstStyle/>
        <a:p>
          <a:endParaRPr lang="es-MX"/>
        </a:p>
      </dgm:t>
    </dgm:pt>
    <dgm:pt modelId="{63A7CAAD-5753-4E84-878C-ED0C5513F844}" type="sibTrans" cxnId="{72AE1CA1-BE2E-43CD-B7ED-C7BBE1C7D44F}">
      <dgm:prSet/>
      <dgm:spPr/>
      <dgm:t>
        <a:bodyPr/>
        <a:lstStyle/>
        <a:p>
          <a:endParaRPr lang="es-MX"/>
        </a:p>
      </dgm:t>
    </dgm:pt>
    <dgm:pt modelId="{916495C9-806E-4D05-8778-1A71BDACAF1B}">
      <dgm:prSet phldrT="[Texto]"/>
      <dgm:spPr>
        <a:solidFill>
          <a:schemeClr val="accent4">
            <a:lumMod val="75000"/>
          </a:schemeClr>
        </a:solidFill>
        <a:ln>
          <a:noFill/>
        </a:ln>
        <a:scene3d>
          <a:camera prst="orthographicFront"/>
          <a:lightRig rig="threePt" dir="t"/>
        </a:scene3d>
        <a:sp3d>
          <a:bevelT/>
        </a:sp3d>
      </dgm:spPr>
      <dgm:t>
        <a:bodyPr/>
        <a:lstStyle/>
        <a:p>
          <a:r>
            <a:rPr lang="es-MX" b="1" dirty="0" smtClean="0"/>
            <a:t>48 Obligaciones Comunes</a:t>
          </a:r>
          <a:endParaRPr lang="es-MX" b="1" dirty="0"/>
        </a:p>
      </dgm:t>
    </dgm:pt>
    <dgm:pt modelId="{73557158-7C58-4A19-BC3B-03A65FEE1524}" type="parTrans" cxnId="{EDF7E716-5127-4317-8D6F-18D83CD89D3B}">
      <dgm:prSet/>
      <dgm:spPr/>
      <dgm:t>
        <a:bodyPr/>
        <a:lstStyle/>
        <a:p>
          <a:endParaRPr lang="es-MX"/>
        </a:p>
      </dgm:t>
    </dgm:pt>
    <dgm:pt modelId="{B024D9D0-7DA6-4830-B6F8-E9FF6B618F9B}" type="sibTrans" cxnId="{EDF7E716-5127-4317-8D6F-18D83CD89D3B}">
      <dgm:prSet/>
      <dgm:spPr/>
      <dgm:t>
        <a:bodyPr/>
        <a:lstStyle/>
        <a:p>
          <a:endParaRPr lang="es-MX"/>
        </a:p>
      </dgm:t>
    </dgm:pt>
    <dgm:pt modelId="{AFD5E985-1A93-457F-AECF-8E503282A5B9}">
      <dgm:prSet phldrT="[Texto]"/>
      <dgm:spPr/>
      <dgm:t>
        <a:bodyPr/>
        <a:lstStyle/>
        <a:p>
          <a:endParaRPr lang="es-MX" dirty="0"/>
        </a:p>
      </dgm:t>
    </dgm:pt>
    <dgm:pt modelId="{B6285B2D-79D1-43C9-B1E8-9706BB996B8B}" type="parTrans" cxnId="{3766340E-D1A8-47CA-9F11-9F8F64380B1F}">
      <dgm:prSet/>
      <dgm:spPr/>
      <dgm:t>
        <a:bodyPr/>
        <a:lstStyle/>
        <a:p>
          <a:endParaRPr lang="es-MX"/>
        </a:p>
      </dgm:t>
    </dgm:pt>
    <dgm:pt modelId="{F804579D-3688-4CFB-8467-4B6A6C348E1A}" type="sibTrans" cxnId="{3766340E-D1A8-47CA-9F11-9F8F64380B1F}">
      <dgm:prSet/>
      <dgm:spPr/>
      <dgm:t>
        <a:bodyPr/>
        <a:lstStyle/>
        <a:p>
          <a:endParaRPr lang="es-MX"/>
        </a:p>
      </dgm:t>
    </dgm:pt>
    <dgm:pt modelId="{6068BA47-4CAC-47F8-BBF1-C8A9D8C5D4AF}" type="pres">
      <dgm:prSet presAssocID="{7CB66543-8E75-4672-B1F9-A52F8D069B75}" presName="outerComposite" presStyleCnt="0">
        <dgm:presLayoutVars>
          <dgm:chMax val="2"/>
          <dgm:animLvl val="lvl"/>
          <dgm:resizeHandles val="exact"/>
        </dgm:presLayoutVars>
      </dgm:prSet>
      <dgm:spPr/>
      <dgm:t>
        <a:bodyPr/>
        <a:lstStyle/>
        <a:p>
          <a:endParaRPr lang="es-MX"/>
        </a:p>
      </dgm:t>
    </dgm:pt>
    <dgm:pt modelId="{BA004028-2424-42B8-8A02-BDFC0DE2C18E}" type="pres">
      <dgm:prSet presAssocID="{7CB66543-8E75-4672-B1F9-A52F8D069B75}" presName="dummyMaxCanvas" presStyleCnt="0"/>
      <dgm:spPr/>
    </dgm:pt>
    <dgm:pt modelId="{9531B1DB-E071-4BAF-B77E-AA033685111D}" type="pres">
      <dgm:prSet presAssocID="{7CB66543-8E75-4672-B1F9-A52F8D069B75}" presName="parentComposite" presStyleCnt="0"/>
      <dgm:spPr/>
    </dgm:pt>
    <dgm:pt modelId="{B8918319-0617-4E5C-B757-FA7146CD5D43}" type="pres">
      <dgm:prSet presAssocID="{7CB66543-8E75-4672-B1F9-A52F8D069B75}" presName="parent1" presStyleLbl="alignAccFollowNode1" presStyleIdx="0" presStyleCnt="4">
        <dgm:presLayoutVars>
          <dgm:chMax val="4"/>
        </dgm:presLayoutVars>
      </dgm:prSet>
      <dgm:spPr/>
      <dgm:t>
        <a:bodyPr/>
        <a:lstStyle/>
        <a:p>
          <a:endParaRPr lang="es-MX"/>
        </a:p>
      </dgm:t>
    </dgm:pt>
    <dgm:pt modelId="{18E63A8E-E47B-407B-920E-361A0D10238E}" type="pres">
      <dgm:prSet presAssocID="{7CB66543-8E75-4672-B1F9-A52F8D069B75}" presName="parent2" presStyleLbl="alignAccFollowNode1" presStyleIdx="1" presStyleCnt="4" custScaleY="117506" custLinFactNeighborX="8370">
        <dgm:presLayoutVars>
          <dgm:chMax val="4"/>
        </dgm:presLayoutVars>
      </dgm:prSet>
      <dgm:spPr/>
      <dgm:t>
        <a:bodyPr/>
        <a:lstStyle/>
        <a:p>
          <a:endParaRPr lang="es-MX"/>
        </a:p>
      </dgm:t>
    </dgm:pt>
    <dgm:pt modelId="{BCC4D8CA-C75C-4427-A7DC-587B9E2909DB}" type="pres">
      <dgm:prSet presAssocID="{7CB66543-8E75-4672-B1F9-A52F8D069B75}" presName="childrenComposite" presStyleCnt="0"/>
      <dgm:spPr/>
    </dgm:pt>
    <dgm:pt modelId="{00D6E993-1549-431C-B441-D0D784294C90}" type="pres">
      <dgm:prSet presAssocID="{7CB66543-8E75-4672-B1F9-A52F8D069B75}" presName="dummyMaxCanvas_ChildArea" presStyleCnt="0"/>
      <dgm:spPr/>
    </dgm:pt>
    <dgm:pt modelId="{04BD99FB-8E55-4D44-8F73-1562D734E376}" type="pres">
      <dgm:prSet presAssocID="{7CB66543-8E75-4672-B1F9-A52F8D069B75}" presName="fulcrum" presStyleLbl="alignAccFollowNode1" presStyleIdx="2" presStyleCnt="4"/>
      <dgm:spPr>
        <a:scene3d>
          <a:camera prst="orthographicFront"/>
          <a:lightRig rig="threePt" dir="t"/>
        </a:scene3d>
        <a:sp3d>
          <a:bevelT/>
        </a:sp3d>
      </dgm:spPr>
      <dgm:t>
        <a:bodyPr/>
        <a:lstStyle/>
        <a:p>
          <a:endParaRPr lang="es-MX"/>
        </a:p>
      </dgm:t>
    </dgm:pt>
    <dgm:pt modelId="{1B057ED1-EA4F-4598-AA4E-A6BAD26ACE5D}" type="pres">
      <dgm:prSet presAssocID="{7CB66543-8E75-4672-B1F9-A52F8D069B75}" presName="balance_12" presStyleLbl="alignAccFollowNode1" presStyleIdx="3" presStyleCnt="4">
        <dgm:presLayoutVars>
          <dgm:bulletEnabled val="1"/>
        </dgm:presLayoutVars>
      </dgm:prSet>
      <dgm:spPr>
        <a:scene3d>
          <a:camera prst="orthographicFront"/>
          <a:lightRig rig="threePt" dir="t"/>
        </a:scene3d>
        <a:sp3d>
          <a:bevelT/>
        </a:sp3d>
      </dgm:spPr>
      <dgm:t>
        <a:bodyPr/>
        <a:lstStyle/>
        <a:p>
          <a:endParaRPr lang="es-MX"/>
        </a:p>
      </dgm:t>
    </dgm:pt>
    <dgm:pt modelId="{44B7E7B2-2C8D-4742-80BE-91E77481E5B2}" type="pres">
      <dgm:prSet presAssocID="{7CB66543-8E75-4672-B1F9-A52F8D069B75}" presName="right_12_1" presStyleLbl="node1" presStyleIdx="0" presStyleCnt="3">
        <dgm:presLayoutVars>
          <dgm:bulletEnabled val="1"/>
        </dgm:presLayoutVars>
      </dgm:prSet>
      <dgm:spPr/>
      <dgm:t>
        <a:bodyPr/>
        <a:lstStyle/>
        <a:p>
          <a:endParaRPr lang="es-MX"/>
        </a:p>
      </dgm:t>
    </dgm:pt>
    <dgm:pt modelId="{BC722545-1A52-402A-8CA3-3E18A8840FE2}" type="pres">
      <dgm:prSet presAssocID="{7CB66543-8E75-4672-B1F9-A52F8D069B75}" presName="right_12_2" presStyleLbl="node1" presStyleIdx="1" presStyleCnt="3">
        <dgm:presLayoutVars>
          <dgm:bulletEnabled val="1"/>
        </dgm:presLayoutVars>
      </dgm:prSet>
      <dgm:spPr/>
      <dgm:t>
        <a:bodyPr/>
        <a:lstStyle/>
        <a:p>
          <a:endParaRPr lang="es-MX"/>
        </a:p>
      </dgm:t>
    </dgm:pt>
    <dgm:pt modelId="{E7825A46-AFE5-4875-AE9E-6A4557476A7D}" type="pres">
      <dgm:prSet presAssocID="{7CB66543-8E75-4672-B1F9-A52F8D069B75}" presName="left_12_1" presStyleLbl="node1" presStyleIdx="2" presStyleCnt="3">
        <dgm:presLayoutVars>
          <dgm:bulletEnabled val="1"/>
        </dgm:presLayoutVars>
      </dgm:prSet>
      <dgm:spPr/>
      <dgm:t>
        <a:bodyPr/>
        <a:lstStyle/>
        <a:p>
          <a:endParaRPr lang="es-MX"/>
        </a:p>
      </dgm:t>
    </dgm:pt>
  </dgm:ptLst>
  <dgm:cxnLst>
    <dgm:cxn modelId="{483FDB4D-1C17-4795-952F-71EF6B5E416D}" type="presOf" srcId="{916495C9-806E-4D05-8778-1A71BDACAF1B}" destId="{BC722545-1A52-402A-8CA3-3E18A8840FE2}" srcOrd="0" destOrd="0" presId="urn:microsoft.com/office/officeart/2005/8/layout/balance1"/>
    <dgm:cxn modelId="{CB34A4CA-B2E2-436F-A119-D3C6242FA80D}" type="presOf" srcId="{D2863D4B-6A20-4806-95D1-A582BAA2CEF6}" destId="{18E63A8E-E47B-407B-920E-361A0D10238E}" srcOrd="0" destOrd="0" presId="urn:microsoft.com/office/officeart/2005/8/layout/balance1"/>
    <dgm:cxn modelId="{3766340E-D1A8-47CA-9F11-9F8F64380B1F}" srcId="{7CB66543-8E75-4672-B1F9-A52F8D069B75}" destId="{AFD5E985-1A93-457F-AECF-8E503282A5B9}" srcOrd="2" destOrd="0" parTransId="{B6285B2D-79D1-43C9-B1E8-9706BB996B8B}" sibTransId="{F804579D-3688-4CFB-8467-4B6A6C348E1A}"/>
    <dgm:cxn modelId="{8D57C698-297F-4CCE-BB46-29FB3936C76A}" srcId="{DCCE604A-6FC6-488F-BEC2-A8CD110367A0}" destId="{90729F8F-A52A-4B98-9413-7A83E0BB77D0}" srcOrd="0" destOrd="0" parTransId="{6DA43C59-A2A0-41FC-8C35-1CB457F72C9E}" sibTransId="{C2B2712A-AECA-48FF-9AF7-E3D00212D045}"/>
    <dgm:cxn modelId="{72AE1CA1-BE2E-43CD-B7ED-C7BBE1C7D44F}" srcId="{D2863D4B-6A20-4806-95D1-A582BAA2CEF6}" destId="{617E526E-5F42-4B8E-899F-A9ED702512BE}" srcOrd="0" destOrd="0" parTransId="{97312C5A-B0A5-4058-90C2-B27D709DAB49}" sibTransId="{63A7CAAD-5753-4E84-878C-ED0C5513F844}"/>
    <dgm:cxn modelId="{8601AB37-51D2-4839-BA09-71EBAB66D354}" srcId="{7CB66543-8E75-4672-B1F9-A52F8D069B75}" destId="{D2863D4B-6A20-4806-95D1-A582BAA2CEF6}" srcOrd="1" destOrd="0" parTransId="{969997A3-6E86-4271-8218-A5ECB43FC0B5}" sibTransId="{A3257CF9-F471-4390-8EA2-80515048315D}"/>
    <dgm:cxn modelId="{ACC7EA52-FC4D-4E08-925A-29EA1500A7CD}" srcId="{7CB66543-8E75-4672-B1F9-A52F8D069B75}" destId="{DCCE604A-6FC6-488F-BEC2-A8CD110367A0}" srcOrd="0" destOrd="0" parTransId="{A1E1962E-737A-4C10-B020-6FC83ABF1CCB}" sibTransId="{A3730461-5C95-4698-AE86-DC0218FBC44A}"/>
    <dgm:cxn modelId="{380C4631-562F-4EE9-9D4E-BBFCFB0AB5A6}" type="presOf" srcId="{617E526E-5F42-4B8E-899F-A9ED702512BE}" destId="{44B7E7B2-2C8D-4742-80BE-91E77481E5B2}" srcOrd="0" destOrd="0" presId="urn:microsoft.com/office/officeart/2005/8/layout/balance1"/>
    <dgm:cxn modelId="{EC26868A-804E-4064-834C-538C44258A6B}" type="presOf" srcId="{7CB66543-8E75-4672-B1F9-A52F8D069B75}" destId="{6068BA47-4CAC-47F8-BBF1-C8A9D8C5D4AF}" srcOrd="0" destOrd="0" presId="urn:microsoft.com/office/officeart/2005/8/layout/balance1"/>
    <dgm:cxn modelId="{EDF7E716-5127-4317-8D6F-18D83CD89D3B}" srcId="{D2863D4B-6A20-4806-95D1-A582BAA2CEF6}" destId="{916495C9-806E-4D05-8778-1A71BDACAF1B}" srcOrd="1" destOrd="0" parTransId="{73557158-7C58-4A19-BC3B-03A65FEE1524}" sibTransId="{B024D9D0-7DA6-4830-B6F8-E9FF6B618F9B}"/>
    <dgm:cxn modelId="{4C5A8A4F-89FE-42E8-B8A5-D750FB2D90A8}" type="presOf" srcId="{90729F8F-A52A-4B98-9413-7A83E0BB77D0}" destId="{E7825A46-AFE5-4875-AE9E-6A4557476A7D}" srcOrd="0" destOrd="0" presId="urn:microsoft.com/office/officeart/2005/8/layout/balance1"/>
    <dgm:cxn modelId="{D2613258-B6BF-4865-84D6-1ECD6C0A715C}" type="presOf" srcId="{DCCE604A-6FC6-488F-BEC2-A8CD110367A0}" destId="{B8918319-0617-4E5C-B757-FA7146CD5D43}" srcOrd="0" destOrd="0" presId="urn:microsoft.com/office/officeart/2005/8/layout/balance1"/>
    <dgm:cxn modelId="{79426E8F-1232-4D04-A0E0-3372110C0DEF}" type="presParOf" srcId="{6068BA47-4CAC-47F8-BBF1-C8A9D8C5D4AF}" destId="{BA004028-2424-42B8-8A02-BDFC0DE2C18E}" srcOrd="0" destOrd="0" presId="urn:microsoft.com/office/officeart/2005/8/layout/balance1"/>
    <dgm:cxn modelId="{8C5762A4-7926-4FBE-BB7A-E752D626C556}" type="presParOf" srcId="{6068BA47-4CAC-47F8-BBF1-C8A9D8C5D4AF}" destId="{9531B1DB-E071-4BAF-B77E-AA033685111D}" srcOrd="1" destOrd="0" presId="urn:microsoft.com/office/officeart/2005/8/layout/balance1"/>
    <dgm:cxn modelId="{FD0E7731-8377-4C74-97CC-1CCA1369719C}" type="presParOf" srcId="{9531B1DB-E071-4BAF-B77E-AA033685111D}" destId="{B8918319-0617-4E5C-B757-FA7146CD5D43}" srcOrd="0" destOrd="0" presId="urn:microsoft.com/office/officeart/2005/8/layout/balance1"/>
    <dgm:cxn modelId="{BDA21A86-9546-4E8D-AE6C-4028C944F49F}" type="presParOf" srcId="{9531B1DB-E071-4BAF-B77E-AA033685111D}" destId="{18E63A8E-E47B-407B-920E-361A0D10238E}" srcOrd="1" destOrd="0" presId="urn:microsoft.com/office/officeart/2005/8/layout/balance1"/>
    <dgm:cxn modelId="{FFAB71D6-ED97-4A10-942F-D45BD1486A76}" type="presParOf" srcId="{6068BA47-4CAC-47F8-BBF1-C8A9D8C5D4AF}" destId="{BCC4D8CA-C75C-4427-A7DC-587B9E2909DB}" srcOrd="2" destOrd="0" presId="urn:microsoft.com/office/officeart/2005/8/layout/balance1"/>
    <dgm:cxn modelId="{986CEE49-8EFD-4B5C-80C4-8562E382E413}" type="presParOf" srcId="{BCC4D8CA-C75C-4427-A7DC-587B9E2909DB}" destId="{00D6E993-1549-431C-B441-D0D784294C90}" srcOrd="0" destOrd="0" presId="urn:microsoft.com/office/officeart/2005/8/layout/balance1"/>
    <dgm:cxn modelId="{7FF1FB7C-B983-4D0F-BA91-54E8097EB7FB}" type="presParOf" srcId="{BCC4D8CA-C75C-4427-A7DC-587B9E2909DB}" destId="{04BD99FB-8E55-4D44-8F73-1562D734E376}" srcOrd="1" destOrd="0" presId="urn:microsoft.com/office/officeart/2005/8/layout/balance1"/>
    <dgm:cxn modelId="{99700D12-E942-495A-AC24-5EFDF73DDDFA}" type="presParOf" srcId="{BCC4D8CA-C75C-4427-A7DC-587B9E2909DB}" destId="{1B057ED1-EA4F-4598-AA4E-A6BAD26ACE5D}" srcOrd="2" destOrd="0" presId="urn:microsoft.com/office/officeart/2005/8/layout/balance1"/>
    <dgm:cxn modelId="{E4540474-5D7F-4167-BA3C-64A07B9325B5}" type="presParOf" srcId="{BCC4D8CA-C75C-4427-A7DC-587B9E2909DB}" destId="{44B7E7B2-2C8D-4742-80BE-91E77481E5B2}" srcOrd="3" destOrd="0" presId="urn:microsoft.com/office/officeart/2005/8/layout/balance1"/>
    <dgm:cxn modelId="{EBF47132-61E6-465D-8D56-8874DA44A34B}" type="presParOf" srcId="{BCC4D8CA-C75C-4427-A7DC-587B9E2909DB}" destId="{BC722545-1A52-402A-8CA3-3E18A8840FE2}" srcOrd="4" destOrd="0" presId="urn:microsoft.com/office/officeart/2005/8/layout/balance1"/>
    <dgm:cxn modelId="{082CD024-1E72-4054-8232-1495BE57C4D8}" type="presParOf" srcId="{BCC4D8CA-C75C-4427-A7DC-587B9E2909DB}" destId="{E7825A46-AFE5-4875-AE9E-6A4557476A7D}" srcOrd="5"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DD35E-AA25-4030-AB36-6A134803774B}" type="doc">
      <dgm:prSet loTypeId="urn:microsoft.com/office/officeart/2005/8/layout/equation1" loCatId="relationship" qsTypeId="urn:microsoft.com/office/officeart/2005/8/quickstyle/simple1" qsCatId="simple" csTypeId="urn:microsoft.com/office/officeart/2005/8/colors/colorful5" csCatId="colorful" phldr="1"/>
      <dgm:spPr/>
      <dgm:t>
        <a:bodyPr/>
        <a:lstStyle/>
        <a:p>
          <a:endParaRPr lang="es-MX"/>
        </a:p>
      </dgm:t>
    </dgm:pt>
    <dgm:pt modelId="{D7D8944A-26FB-42A8-BEAD-2118EC543A0F}">
      <dgm:prSet custT="1"/>
      <dgm:spPr>
        <a:solidFill>
          <a:schemeClr val="tx2">
            <a:lumMod val="50000"/>
          </a:schemeClr>
        </a:solidFill>
        <a:scene3d>
          <a:camera prst="orthographicFront"/>
          <a:lightRig rig="threePt" dir="t"/>
        </a:scene3d>
        <a:sp3d prstMaterial="metal">
          <a:bevelT/>
        </a:sp3d>
      </dgm:spPr>
      <dgm:t>
        <a:bodyPr/>
        <a:lstStyle/>
        <a:p>
          <a:pPr rtl="0"/>
          <a:r>
            <a:rPr lang="es-MX" sz="1800" dirty="0" smtClean="0"/>
            <a:t>Criterios sustantivos:  </a:t>
          </a:r>
          <a:r>
            <a:rPr lang="es-MX" sz="1800" dirty="0" smtClean="0"/>
            <a:t>1,035</a:t>
          </a:r>
          <a:endParaRPr lang="es-MX" sz="1800" b="1" dirty="0">
            <a:solidFill>
              <a:srgbClr val="FF0000"/>
            </a:solidFill>
          </a:endParaRPr>
        </a:p>
      </dgm:t>
    </dgm:pt>
    <dgm:pt modelId="{345E3599-D0C8-467C-A15A-AD89ABB58412}" type="parTrans" cxnId="{6D9A2237-821E-4DA8-B200-242E95DD3A85}">
      <dgm:prSet/>
      <dgm:spPr/>
      <dgm:t>
        <a:bodyPr/>
        <a:lstStyle/>
        <a:p>
          <a:endParaRPr lang="es-MX" sz="2200"/>
        </a:p>
      </dgm:t>
    </dgm:pt>
    <dgm:pt modelId="{5EC7A04F-50F1-4DA8-BBCC-FC81EE34AAF8}" type="sibTrans" cxnId="{6D9A2237-821E-4DA8-B200-242E95DD3A85}">
      <dgm:prSet custT="1"/>
      <dgm:spPr>
        <a:solidFill>
          <a:srgbClr val="C00000"/>
        </a:solidFill>
        <a:scene3d>
          <a:camera prst="orthographicFront"/>
          <a:lightRig rig="threePt" dir="t"/>
        </a:scene3d>
        <a:sp3d prstMaterial="metal">
          <a:bevelT/>
        </a:sp3d>
      </dgm:spPr>
      <dgm:t>
        <a:bodyPr/>
        <a:lstStyle/>
        <a:p>
          <a:endParaRPr lang="es-MX" sz="2200"/>
        </a:p>
      </dgm:t>
    </dgm:pt>
    <dgm:pt modelId="{2C71E63D-DAD5-43CB-9E0A-F8D13D6093C5}">
      <dgm:prSet custT="1"/>
      <dgm:spPr>
        <a:solidFill>
          <a:schemeClr val="accent2">
            <a:lumMod val="50000"/>
          </a:schemeClr>
        </a:solidFill>
        <a:scene3d>
          <a:camera prst="orthographicFront"/>
          <a:lightRig rig="threePt" dir="t"/>
        </a:scene3d>
        <a:sp3d prstMaterial="metal">
          <a:bevelT/>
        </a:sp3d>
      </dgm:spPr>
      <dgm:t>
        <a:bodyPr/>
        <a:lstStyle/>
        <a:p>
          <a:pPr rtl="0"/>
          <a:r>
            <a:rPr lang="es-MX" sz="1800" dirty="0" smtClean="0"/>
            <a:t>Criterios adjetivos : 392</a:t>
          </a:r>
          <a:endParaRPr lang="es-MX" sz="1800" dirty="0">
            <a:solidFill>
              <a:srgbClr val="FF0000"/>
            </a:solidFill>
          </a:endParaRPr>
        </a:p>
      </dgm:t>
    </dgm:pt>
    <dgm:pt modelId="{A5D7EBAF-CF82-4F47-8468-3DA2BEB19C6B}" type="parTrans" cxnId="{13A9A784-0727-4614-8CD9-CD757D46DE3F}">
      <dgm:prSet/>
      <dgm:spPr/>
      <dgm:t>
        <a:bodyPr/>
        <a:lstStyle/>
        <a:p>
          <a:endParaRPr lang="es-MX" sz="2200"/>
        </a:p>
      </dgm:t>
    </dgm:pt>
    <dgm:pt modelId="{DEE52EA5-74D9-453A-AF94-97693B1369C0}" type="sibTrans" cxnId="{13A9A784-0727-4614-8CD9-CD757D46DE3F}">
      <dgm:prSet custT="1"/>
      <dgm:spPr>
        <a:solidFill>
          <a:srgbClr val="FFC000"/>
        </a:solidFill>
        <a:scene3d>
          <a:camera prst="orthographicFront"/>
          <a:lightRig rig="threePt" dir="t"/>
        </a:scene3d>
        <a:sp3d prstMaterial="dkEdge">
          <a:bevelT prst="relaxedInset"/>
        </a:sp3d>
      </dgm:spPr>
      <dgm:t>
        <a:bodyPr/>
        <a:lstStyle/>
        <a:p>
          <a:endParaRPr lang="es-MX" sz="2200"/>
        </a:p>
      </dgm:t>
    </dgm:pt>
    <dgm:pt modelId="{33C32D09-86D8-4F04-A55E-51C9EC2DB84B}">
      <dgm:prSet custT="1"/>
      <dgm:spPr>
        <a:solidFill>
          <a:schemeClr val="accent4">
            <a:lumMod val="50000"/>
          </a:schemeClr>
        </a:solidFill>
        <a:scene3d>
          <a:camera prst="orthographicFront"/>
          <a:lightRig rig="threePt" dir="t"/>
        </a:scene3d>
        <a:sp3d prstMaterial="metal">
          <a:bevelT/>
        </a:sp3d>
      </dgm:spPr>
      <dgm:t>
        <a:bodyPr/>
        <a:lstStyle/>
        <a:p>
          <a:r>
            <a:rPr lang="es-MX" sz="1800" dirty="0" smtClean="0"/>
            <a:t>Total de criterios redactados: </a:t>
          </a:r>
          <a:r>
            <a:rPr lang="es-MX" sz="1800" dirty="0" smtClean="0"/>
            <a:t>1,427</a:t>
          </a:r>
          <a:endParaRPr lang="es-MX" sz="1800" dirty="0">
            <a:solidFill>
              <a:srgbClr val="FF0000"/>
            </a:solidFill>
          </a:endParaRPr>
        </a:p>
      </dgm:t>
    </dgm:pt>
    <dgm:pt modelId="{A2D815DE-2DEB-40D8-B20E-6F59BB528286}" type="parTrans" cxnId="{FEB01DD8-BA86-4EA9-AAC2-C5406FA4B625}">
      <dgm:prSet/>
      <dgm:spPr/>
      <dgm:t>
        <a:bodyPr/>
        <a:lstStyle/>
        <a:p>
          <a:endParaRPr lang="es-MX" sz="2200"/>
        </a:p>
      </dgm:t>
    </dgm:pt>
    <dgm:pt modelId="{9DEDE7E1-7C9D-4C3F-904B-43BB75E346FA}" type="sibTrans" cxnId="{FEB01DD8-BA86-4EA9-AAC2-C5406FA4B625}">
      <dgm:prSet/>
      <dgm:spPr/>
      <dgm:t>
        <a:bodyPr/>
        <a:lstStyle/>
        <a:p>
          <a:endParaRPr lang="es-MX" sz="2200"/>
        </a:p>
      </dgm:t>
    </dgm:pt>
    <dgm:pt modelId="{FC6DA143-0900-4438-9591-5B33BBFE79CD}" type="pres">
      <dgm:prSet presAssocID="{7DDDD35E-AA25-4030-AB36-6A134803774B}" presName="linearFlow" presStyleCnt="0">
        <dgm:presLayoutVars>
          <dgm:dir/>
          <dgm:resizeHandles val="exact"/>
        </dgm:presLayoutVars>
      </dgm:prSet>
      <dgm:spPr/>
      <dgm:t>
        <a:bodyPr/>
        <a:lstStyle/>
        <a:p>
          <a:endParaRPr lang="es-MX"/>
        </a:p>
      </dgm:t>
    </dgm:pt>
    <dgm:pt modelId="{7E2F2891-2B15-4F73-B161-A641CD829BCF}" type="pres">
      <dgm:prSet presAssocID="{D7D8944A-26FB-42A8-BEAD-2118EC543A0F}" presName="node" presStyleLbl="node1" presStyleIdx="0" presStyleCnt="3" custScaleX="106430" custScaleY="71338">
        <dgm:presLayoutVars>
          <dgm:bulletEnabled val="1"/>
        </dgm:presLayoutVars>
      </dgm:prSet>
      <dgm:spPr/>
      <dgm:t>
        <a:bodyPr/>
        <a:lstStyle/>
        <a:p>
          <a:endParaRPr lang="es-MX"/>
        </a:p>
      </dgm:t>
    </dgm:pt>
    <dgm:pt modelId="{095A8242-5DAE-4D54-98EE-C56C6B185D4D}" type="pres">
      <dgm:prSet presAssocID="{5EC7A04F-50F1-4DA8-BBCC-FC81EE34AAF8}" presName="spacerL" presStyleCnt="0"/>
      <dgm:spPr>
        <a:scene3d>
          <a:camera prst="orthographicFront"/>
          <a:lightRig rig="threePt" dir="t"/>
        </a:scene3d>
        <a:sp3d prstMaterial="metal">
          <a:bevelT/>
        </a:sp3d>
      </dgm:spPr>
      <dgm:t>
        <a:bodyPr/>
        <a:lstStyle/>
        <a:p>
          <a:endParaRPr lang="es-MX"/>
        </a:p>
      </dgm:t>
    </dgm:pt>
    <dgm:pt modelId="{18C4EF95-E8BE-41E3-BAEE-9D78BC4BD064}" type="pres">
      <dgm:prSet presAssocID="{5EC7A04F-50F1-4DA8-BBCC-FC81EE34AAF8}" presName="sibTrans" presStyleLbl="sibTrans2D1" presStyleIdx="0" presStyleCnt="2"/>
      <dgm:spPr/>
      <dgm:t>
        <a:bodyPr/>
        <a:lstStyle/>
        <a:p>
          <a:endParaRPr lang="es-MX"/>
        </a:p>
      </dgm:t>
    </dgm:pt>
    <dgm:pt modelId="{3E4B1037-8BE3-4163-B1FA-CEE99B68F9AE}" type="pres">
      <dgm:prSet presAssocID="{5EC7A04F-50F1-4DA8-BBCC-FC81EE34AAF8}" presName="spacerR" presStyleCnt="0"/>
      <dgm:spPr>
        <a:scene3d>
          <a:camera prst="orthographicFront"/>
          <a:lightRig rig="threePt" dir="t"/>
        </a:scene3d>
        <a:sp3d prstMaterial="metal">
          <a:bevelT/>
        </a:sp3d>
      </dgm:spPr>
      <dgm:t>
        <a:bodyPr/>
        <a:lstStyle/>
        <a:p>
          <a:endParaRPr lang="es-MX"/>
        </a:p>
      </dgm:t>
    </dgm:pt>
    <dgm:pt modelId="{385F8174-0A04-40D0-81BE-99C770840393}" type="pres">
      <dgm:prSet presAssocID="{2C71E63D-DAD5-43CB-9E0A-F8D13D6093C5}" presName="node" presStyleLbl="node1" presStyleIdx="1" presStyleCnt="3" custScaleY="75925">
        <dgm:presLayoutVars>
          <dgm:bulletEnabled val="1"/>
        </dgm:presLayoutVars>
      </dgm:prSet>
      <dgm:spPr/>
      <dgm:t>
        <a:bodyPr/>
        <a:lstStyle/>
        <a:p>
          <a:endParaRPr lang="es-MX"/>
        </a:p>
      </dgm:t>
    </dgm:pt>
    <dgm:pt modelId="{65CBA979-6F42-44F3-84AC-9634929D301B}" type="pres">
      <dgm:prSet presAssocID="{DEE52EA5-74D9-453A-AF94-97693B1369C0}" presName="spacerL" presStyleCnt="0"/>
      <dgm:spPr>
        <a:scene3d>
          <a:camera prst="orthographicFront"/>
          <a:lightRig rig="threePt" dir="t"/>
        </a:scene3d>
        <a:sp3d prstMaterial="metal">
          <a:bevelT/>
        </a:sp3d>
      </dgm:spPr>
      <dgm:t>
        <a:bodyPr/>
        <a:lstStyle/>
        <a:p>
          <a:endParaRPr lang="es-MX"/>
        </a:p>
      </dgm:t>
    </dgm:pt>
    <dgm:pt modelId="{31D13D7E-5D5B-4C9E-B8D2-12869573AAEB}" type="pres">
      <dgm:prSet presAssocID="{DEE52EA5-74D9-453A-AF94-97693B1369C0}" presName="sibTrans" presStyleLbl="sibTrans2D1" presStyleIdx="1" presStyleCnt="2"/>
      <dgm:spPr/>
      <dgm:t>
        <a:bodyPr/>
        <a:lstStyle/>
        <a:p>
          <a:endParaRPr lang="es-MX"/>
        </a:p>
      </dgm:t>
    </dgm:pt>
    <dgm:pt modelId="{AD77BE3E-3F5E-48F3-AF4F-04626A2419C9}" type="pres">
      <dgm:prSet presAssocID="{DEE52EA5-74D9-453A-AF94-97693B1369C0}" presName="spacerR" presStyleCnt="0"/>
      <dgm:spPr>
        <a:scene3d>
          <a:camera prst="orthographicFront"/>
          <a:lightRig rig="threePt" dir="t"/>
        </a:scene3d>
        <a:sp3d prstMaterial="metal">
          <a:bevelT/>
        </a:sp3d>
      </dgm:spPr>
      <dgm:t>
        <a:bodyPr/>
        <a:lstStyle/>
        <a:p>
          <a:endParaRPr lang="es-MX"/>
        </a:p>
      </dgm:t>
    </dgm:pt>
    <dgm:pt modelId="{2B94369C-0ED4-4BF0-AEC6-934FE7990A98}" type="pres">
      <dgm:prSet presAssocID="{33C32D09-86D8-4F04-A55E-51C9EC2DB84B}" presName="node" presStyleLbl="node1" presStyleIdx="2" presStyleCnt="3" custScaleY="75925">
        <dgm:presLayoutVars>
          <dgm:bulletEnabled val="1"/>
        </dgm:presLayoutVars>
      </dgm:prSet>
      <dgm:spPr/>
      <dgm:t>
        <a:bodyPr/>
        <a:lstStyle/>
        <a:p>
          <a:endParaRPr lang="es-MX"/>
        </a:p>
      </dgm:t>
    </dgm:pt>
  </dgm:ptLst>
  <dgm:cxnLst>
    <dgm:cxn modelId="{837E0D36-7B33-48E0-9FBD-DE3A06EA15A1}" type="presOf" srcId="{2C71E63D-DAD5-43CB-9E0A-F8D13D6093C5}" destId="{385F8174-0A04-40D0-81BE-99C770840393}" srcOrd="0" destOrd="0" presId="urn:microsoft.com/office/officeart/2005/8/layout/equation1"/>
    <dgm:cxn modelId="{E1502814-8325-4055-9473-9C410499375A}" type="presOf" srcId="{DEE52EA5-74D9-453A-AF94-97693B1369C0}" destId="{31D13D7E-5D5B-4C9E-B8D2-12869573AAEB}" srcOrd="0" destOrd="0" presId="urn:microsoft.com/office/officeart/2005/8/layout/equation1"/>
    <dgm:cxn modelId="{1C2539A6-CB44-46DD-AD03-4841A8F34300}" type="presOf" srcId="{7DDDD35E-AA25-4030-AB36-6A134803774B}" destId="{FC6DA143-0900-4438-9591-5B33BBFE79CD}" srcOrd="0" destOrd="0" presId="urn:microsoft.com/office/officeart/2005/8/layout/equation1"/>
    <dgm:cxn modelId="{13A9A784-0727-4614-8CD9-CD757D46DE3F}" srcId="{7DDDD35E-AA25-4030-AB36-6A134803774B}" destId="{2C71E63D-DAD5-43CB-9E0A-F8D13D6093C5}" srcOrd="1" destOrd="0" parTransId="{A5D7EBAF-CF82-4F47-8468-3DA2BEB19C6B}" sibTransId="{DEE52EA5-74D9-453A-AF94-97693B1369C0}"/>
    <dgm:cxn modelId="{EAC39F63-BDB1-40E6-BC3F-51A566DABE0A}" type="presOf" srcId="{5EC7A04F-50F1-4DA8-BBCC-FC81EE34AAF8}" destId="{18C4EF95-E8BE-41E3-BAEE-9D78BC4BD064}" srcOrd="0" destOrd="0" presId="urn:microsoft.com/office/officeart/2005/8/layout/equation1"/>
    <dgm:cxn modelId="{43A07673-AF2D-498A-8330-955B921B64E0}" type="presOf" srcId="{33C32D09-86D8-4F04-A55E-51C9EC2DB84B}" destId="{2B94369C-0ED4-4BF0-AEC6-934FE7990A98}" srcOrd="0" destOrd="0" presId="urn:microsoft.com/office/officeart/2005/8/layout/equation1"/>
    <dgm:cxn modelId="{6D9A2237-821E-4DA8-B200-242E95DD3A85}" srcId="{7DDDD35E-AA25-4030-AB36-6A134803774B}" destId="{D7D8944A-26FB-42A8-BEAD-2118EC543A0F}" srcOrd="0" destOrd="0" parTransId="{345E3599-D0C8-467C-A15A-AD89ABB58412}" sibTransId="{5EC7A04F-50F1-4DA8-BBCC-FC81EE34AAF8}"/>
    <dgm:cxn modelId="{FEB01DD8-BA86-4EA9-AAC2-C5406FA4B625}" srcId="{7DDDD35E-AA25-4030-AB36-6A134803774B}" destId="{33C32D09-86D8-4F04-A55E-51C9EC2DB84B}" srcOrd="2" destOrd="0" parTransId="{A2D815DE-2DEB-40D8-B20E-6F59BB528286}" sibTransId="{9DEDE7E1-7C9D-4C3F-904B-43BB75E346FA}"/>
    <dgm:cxn modelId="{EF340C87-01D1-4B00-8D70-3931EA07597F}" type="presOf" srcId="{D7D8944A-26FB-42A8-BEAD-2118EC543A0F}" destId="{7E2F2891-2B15-4F73-B161-A641CD829BCF}" srcOrd="0" destOrd="0" presId="urn:microsoft.com/office/officeart/2005/8/layout/equation1"/>
    <dgm:cxn modelId="{AAF4A761-F03F-48CA-B0D3-D1D571C27DA3}" type="presParOf" srcId="{FC6DA143-0900-4438-9591-5B33BBFE79CD}" destId="{7E2F2891-2B15-4F73-B161-A641CD829BCF}" srcOrd="0" destOrd="0" presId="urn:microsoft.com/office/officeart/2005/8/layout/equation1"/>
    <dgm:cxn modelId="{A51B59C5-E172-47AC-82B3-3E32993160B7}" type="presParOf" srcId="{FC6DA143-0900-4438-9591-5B33BBFE79CD}" destId="{095A8242-5DAE-4D54-98EE-C56C6B185D4D}" srcOrd="1" destOrd="0" presId="urn:microsoft.com/office/officeart/2005/8/layout/equation1"/>
    <dgm:cxn modelId="{5A025EA7-68F6-4124-9829-747D80856114}" type="presParOf" srcId="{FC6DA143-0900-4438-9591-5B33BBFE79CD}" destId="{18C4EF95-E8BE-41E3-BAEE-9D78BC4BD064}" srcOrd="2" destOrd="0" presId="urn:microsoft.com/office/officeart/2005/8/layout/equation1"/>
    <dgm:cxn modelId="{4816C2CB-DC0D-4266-94CD-18768E06C52E}" type="presParOf" srcId="{FC6DA143-0900-4438-9591-5B33BBFE79CD}" destId="{3E4B1037-8BE3-4163-B1FA-CEE99B68F9AE}" srcOrd="3" destOrd="0" presId="urn:microsoft.com/office/officeart/2005/8/layout/equation1"/>
    <dgm:cxn modelId="{4E0D3998-9B7D-44AF-B52A-802BE9C8DD14}" type="presParOf" srcId="{FC6DA143-0900-4438-9591-5B33BBFE79CD}" destId="{385F8174-0A04-40D0-81BE-99C770840393}" srcOrd="4" destOrd="0" presId="urn:microsoft.com/office/officeart/2005/8/layout/equation1"/>
    <dgm:cxn modelId="{690E5720-1AE7-4ABA-8A46-B8C3EA670A41}" type="presParOf" srcId="{FC6DA143-0900-4438-9591-5B33BBFE79CD}" destId="{65CBA979-6F42-44F3-84AC-9634929D301B}" srcOrd="5" destOrd="0" presId="urn:microsoft.com/office/officeart/2005/8/layout/equation1"/>
    <dgm:cxn modelId="{C7254F24-F982-4B6C-B18E-D11F3C9B9BA6}" type="presParOf" srcId="{FC6DA143-0900-4438-9591-5B33BBFE79CD}" destId="{31D13D7E-5D5B-4C9E-B8D2-12869573AAEB}" srcOrd="6" destOrd="0" presId="urn:microsoft.com/office/officeart/2005/8/layout/equation1"/>
    <dgm:cxn modelId="{E30098CD-B341-4676-886E-E7A158F829A6}" type="presParOf" srcId="{FC6DA143-0900-4438-9591-5B33BBFE79CD}" destId="{AD77BE3E-3F5E-48F3-AF4F-04626A2419C9}" srcOrd="7" destOrd="0" presId="urn:microsoft.com/office/officeart/2005/8/layout/equation1"/>
    <dgm:cxn modelId="{CF3BE926-AB54-4A96-86A4-65BD2BC3BD87}" type="presParOf" srcId="{FC6DA143-0900-4438-9591-5B33BBFE79CD}" destId="{2B94369C-0ED4-4BF0-AEC6-934FE7990A98}" srcOrd="8" destOrd="0" presId="urn:microsoft.com/office/officeart/2005/8/layout/equati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DD35E-AA25-4030-AB36-6A134803774B}" type="doc">
      <dgm:prSet loTypeId="urn:microsoft.com/office/officeart/2005/8/layout/equation1" loCatId="relationship" qsTypeId="urn:microsoft.com/office/officeart/2005/8/quickstyle/simple1" qsCatId="simple" csTypeId="urn:microsoft.com/office/officeart/2005/8/colors/colorful5" csCatId="colorful" phldr="1"/>
      <dgm:spPr/>
      <dgm:t>
        <a:bodyPr/>
        <a:lstStyle/>
        <a:p>
          <a:endParaRPr lang="es-MX"/>
        </a:p>
      </dgm:t>
    </dgm:pt>
    <dgm:pt modelId="{D7D8944A-26FB-42A8-BEAD-2118EC543A0F}">
      <dgm:prSet custT="1"/>
      <dgm:spPr>
        <a:solidFill>
          <a:srgbClr val="009999"/>
        </a:solidFill>
        <a:scene3d>
          <a:camera prst="orthographicFront"/>
          <a:lightRig rig="threePt" dir="t"/>
        </a:scene3d>
        <a:sp3d prstMaterial="metal">
          <a:bevelT/>
        </a:sp3d>
      </dgm:spPr>
      <dgm:t>
        <a:bodyPr/>
        <a:lstStyle/>
        <a:p>
          <a:pPr rtl="0"/>
          <a:r>
            <a:rPr lang="es-MX" sz="1800" dirty="0" smtClean="0"/>
            <a:t>Criterios sustantivos:  41</a:t>
          </a:r>
          <a:endParaRPr lang="es-MX" sz="1800" b="1" dirty="0">
            <a:solidFill>
              <a:srgbClr val="FF0000"/>
            </a:solidFill>
          </a:endParaRPr>
        </a:p>
      </dgm:t>
    </dgm:pt>
    <dgm:pt modelId="{345E3599-D0C8-467C-A15A-AD89ABB58412}" type="parTrans" cxnId="{6D9A2237-821E-4DA8-B200-242E95DD3A85}">
      <dgm:prSet/>
      <dgm:spPr/>
      <dgm:t>
        <a:bodyPr/>
        <a:lstStyle/>
        <a:p>
          <a:endParaRPr lang="es-MX" sz="2200"/>
        </a:p>
      </dgm:t>
    </dgm:pt>
    <dgm:pt modelId="{5EC7A04F-50F1-4DA8-BBCC-FC81EE34AAF8}" type="sibTrans" cxnId="{6D9A2237-821E-4DA8-B200-242E95DD3A85}">
      <dgm:prSet custT="1"/>
      <dgm:spPr>
        <a:solidFill>
          <a:srgbClr val="C00000"/>
        </a:solidFill>
        <a:scene3d>
          <a:camera prst="orthographicFront"/>
          <a:lightRig rig="threePt" dir="t"/>
        </a:scene3d>
        <a:sp3d prstMaterial="metal">
          <a:bevelT/>
        </a:sp3d>
      </dgm:spPr>
      <dgm:t>
        <a:bodyPr/>
        <a:lstStyle/>
        <a:p>
          <a:endParaRPr lang="es-MX" sz="2200"/>
        </a:p>
      </dgm:t>
    </dgm:pt>
    <dgm:pt modelId="{2C71E63D-DAD5-43CB-9E0A-F8D13D6093C5}">
      <dgm:prSet custT="1"/>
      <dgm:spPr>
        <a:solidFill>
          <a:schemeClr val="accent6">
            <a:lumMod val="75000"/>
          </a:schemeClr>
        </a:solidFill>
        <a:scene3d>
          <a:camera prst="orthographicFront"/>
          <a:lightRig rig="threePt" dir="t"/>
        </a:scene3d>
        <a:sp3d prstMaterial="metal">
          <a:bevelT/>
        </a:sp3d>
      </dgm:spPr>
      <dgm:t>
        <a:bodyPr/>
        <a:lstStyle/>
        <a:p>
          <a:pPr rtl="0"/>
          <a:r>
            <a:rPr lang="es-MX" sz="1800" dirty="0" smtClean="0"/>
            <a:t>Criterios adjetivos : 40</a:t>
          </a:r>
          <a:endParaRPr lang="es-MX" sz="1800" dirty="0">
            <a:solidFill>
              <a:srgbClr val="FF0000"/>
            </a:solidFill>
          </a:endParaRPr>
        </a:p>
      </dgm:t>
    </dgm:pt>
    <dgm:pt modelId="{A5D7EBAF-CF82-4F47-8468-3DA2BEB19C6B}" type="parTrans" cxnId="{13A9A784-0727-4614-8CD9-CD757D46DE3F}">
      <dgm:prSet/>
      <dgm:spPr/>
      <dgm:t>
        <a:bodyPr/>
        <a:lstStyle/>
        <a:p>
          <a:endParaRPr lang="es-MX" sz="2200"/>
        </a:p>
      </dgm:t>
    </dgm:pt>
    <dgm:pt modelId="{DEE52EA5-74D9-453A-AF94-97693B1369C0}" type="sibTrans" cxnId="{13A9A784-0727-4614-8CD9-CD757D46DE3F}">
      <dgm:prSet custT="1"/>
      <dgm:spPr>
        <a:solidFill>
          <a:srgbClr val="FFC000"/>
        </a:solidFill>
        <a:scene3d>
          <a:camera prst="orthographicFront"/>
          <a:lightRig rig="threePt" dir="t"/>
        </a:scene3d>
        <a:sp3d prstMaterial="dkEdge">
          <a:bevelT prst="relaxedInset"/>
        </a:sp3d>
      </dgm:spPr>
      <dgm:t>
        <a:bodyPr/>
        <a:lstStyle/>
        <a:p>
          <a:endParaRPr lang="es-MX" sz="2200"/>
        </a:p>
      </dgm:t>
    </dgm:pt>
    <dgm:pt modelId="{33C32D09-86D8-4F04-A55E-51C9EC2DB84B}">
      <dgm:prSet custT="1"/>
      <dgm:spPr>
        <a:solidFill>
          <a:srgbClr val="7030A0"/>
        </a:solidFill>
        <a:scene3d>
          <a:camera prst="orthographicFront"/>
          <a:lightRig rig="threePt" dir="t"/>
        </a:scene3d>
        <a:sp3d prstMaterial="metal">
          <a:bevelT/>
        </a:sp3d>
      </dgm:spPr>
      <dgm:t>
        <a:bodyPr/>
        <a:lstStyle/>
        <a:p>
          <a:r>
            <a:rPr lang="es-MX" sz="1800" dirty="0" smtClean="0"/>
            <a:t>Total de criterios redactados: 81</a:t>
          </a:r>
          <a:endParaRPr lang="es-MX" sz="1800" dirty="0">
            <a:solidFill>
              <a:srgbClr val="FF0000"/>
            </a:solidFill>
          </a:endParaRPr>
        </a:p>
      </dgm:t>
    </dgm:pt>
    <dgm:pt modelId="{A2D815DE-2DEB-40D8-B20E-6F59BB528286}" type="parTrans" cxnId="{FEB01DD8-BA86-4EA9-AAC2-C5406FA4B625}">
      <dgm:prSet/>
      <dgm:spPr/>
      <dgm:t>
        <a:bodyPr/>
        <a:lstStyle/>
        <a:p>
          <a:endParaRPr lang="es-MX" sz="2200"/>
        </a:p>
      </dgm:t>
    </dgm:pt>
    <dgm:pt modelId="{9DEDE7E1-7C9D-4C3F-904B-43BB75E346FA}" type="sibTrans" cxnId="{FEB01DD8-BA86-4EA9-AAC2-C5406FA4B625}">
      <dgm:prSet/>
      <dgm:spPr/>
      <dgm:t>
        <a:bodyPr/>
        <a:lstStyle/>
        <a:p>
          <a:endParaRPr lang="es-MX" sz="2200"/>
        </a:p>
      </dgm:t>
    </dgm:pt>
    <dgm:pt modelId="{FC6DA143-0900-4438-9591-5B33BBFE79CD}" type="pres">
      <dgm:prSet presAssocID="{7DDDD35E-AA25-4030-AB36-6A134803774B}" presName="linearFlow" presStyleCnt="0">
        <dgm:presLayoutVars>
          <dgm:dir/>
          <dgm:resizeHandles val="exact"/>
        </dgm:presLayoutVars>
      </dgm:prSet>
      <dgm:spPr/>
      <dgm:t>
        <a:bodyPr/>
        <a:lstStyle/>
        <a:p>
          <a:endParaRPr lang="es-MX"/>
        </a:p>
      </dgm:t>
    </dgm:pt>
    <dgm:pt modelId="{7E2F2891-2B15-4F73-B161-A641CD829BCF}" type="pres">
      <dgm:prSet presAssocID="{D7D8944A-26FB-42A8-BEAD-2118EC543A0F}" presName="node" presStyleLbl="node1" presStyleIdx="0" presStyleCnt="3" custScaleX="106430" custScaleY="73441">
        <dgm:presLayoutVars>
          <dgm:bulletEnabled val="1"/>
        </dgm:presLayoutVars>
      </dgm:prSet>
      <dgm:spPr/>
      <dgm:t>
        <a:bodyPr/>
        <a:lstStyle/>
        <a:p>
          <a:endParaRPr lang="es-MX"/>
        </a:p>
      </dgm:t>
    </dgm:pt>
    <dgm:pt modelId="{095A8242-5DAE-4D54-98EE-C56C6B185D4D}" type="pres">
      <dgm:prSet presAssocID="{5EC7A04F-50F1-4DA8-BBCC-FC81EE34AAF8}" presName="spacerL" presStyleCnt="0"/>
      <dgm:spPr>
        <a:scene3d>
          <a:camera prst="orthographicFront"/>
          <a:lightRig rig="threePt" dir="t"/>
        </a:scene3d>
        <a:sp3d prstMaterial="metal">
          <a:bevelT/>
        </a:sp3d>
      </dgm:spPr>
      <dgm:t>
        <a:bodyPr/>
        <a:lstStyle/>
        <a:p>
          <a:endParaRPr lang="es-MX"/>
        </a:p>
      </dgm:t>
    </dgm:pt>
    <dgm:pt modelId="{18C4EF95-E8BE-41E3-BAEE-9D78BC4BD064}" type="pres">
      <dgm:prSet presAssocID="{5EC7A04F-50F1-4DA8-BBCC-FC81EE34AAF8}" presName="sibTrans" presStyleLbl="sibTrans2D1" presStyleIdx="0" presStyleCnt="2"/>
      <dgm:spPr/>
      <dgm:t>
        <a:bodyPr/>
        <a:lstStyle/>
        <a:p>
          <a:endParaRPr lang="es-MX"/>
        </a:p>
      </dgm:t>
    </dgm:pt>
    <dgm:pt modelId="{3E4B1037-8BE3-4163-B1FA-CEE99B68F9AE}" type="pres">
      <dgm:prSet presAssocID="{5EC7A04F-50F1-4DA8-BBCC-FC81EE34AAF8}" presName="spacerR" presStyleCnt="0"/>
      <dgm:spPr>
        <a:scene3d>
          <a:camera prst="orthographicFront"/>
          <a:lightRig rig="threePt" dir="t"/>
        </a:scene3d>
        <a:sp3d prstMaterial="metal">
          <a:bevelT/>
        </a:sp3d>
      </dgm:spPr>
      <dgm:t>
        <a:bodyPr/>
        <a:lstStyle/>
        <a:p>
          <a:endParaRPr lang="es-MX"/>
        </a:p>
      </dgm:t>
    </dgm:pt>
    <dgm:pt modelId="{385F8174-0A04-40D0-81BE-99C770840393}" type="pres">
      <dgm:prSet presAssocID="{2C71E63D-DAD5-43CB-9E0A-F8D13D6093C5}" presName="node" presStyleLbl="node1" presStyleIdx="1" presStyleCnt="3" custScaleY="78163">
        <dgm:presLayoutVars>
          <dgm:bulletEnabled val="1"/>
        </dgm:presLayoutVars>
      </dgm:prSet>
      <dgm:spPr/>
      <dgm:t>
        <a:bodyPr/>
        <a:lstStyle/>
        <a:p>
          <a:endParaRPr lang="es-MX"/>
        </a:p>
      </dgm:t>
    </dgm:pt>
    <dgm:pt modelId="{65CBA979-6F42-44F3-84AC-9634929D301B}" type="pres">
      <dgm:prSet presAssocID="{DEE52EA5-74D9-453A-AF94-97693B1369C0}" presName="spacerL" presStyleCnt="0"/>
      <dgm:spPr>
        <a:scene3d>
          <a:camera prst="orthographicFront"/>
          <a:lightRig rig="threePt" dir="t"/>
        </a:scene3d>
        <a:sp3d prstMaterial="metal">
          <a:bevelT/>
        </a:sp3d>
      </dgm:spPr>
      <dgm:t>
        <a:bodyPr/>
        <a:lstStyle/>
        <a:p>
          <a:endParaRPr lang="es-MX"/>
        </a:p>
      </dgm:t>
    </dgm:pt>
    <dgm:pt modelId="{31D13D7E-5D5B-4C9E-B8D2-12869573AAEB}" type="pres">
      <dgm:prSet presAssocID="{DEE52EA5-74D9-453A-AF94-97693B1369C0}" presName="sibTrans" presStyleLbl="sibTrans2D1" presStyleIdx="1" presStyleCnt="2"/>
      <dgm:spPr/>
      <dgm:t>
        <a:bodyPr/>
        <a:lstStyle/>
        <a:p>
          <a:endParaRPr lang="es-MX"/>
        </a:p>
      </dgm:t>
    </dgm:pt>
    <dgm:pt modelId="{AD77BE3E-3F5E-48F3-AF4F-04626A2419C9}" type="pres">
      <dgm:prSet presAssocID="{DEE52EA5-74D9-453A-AF94-97693B1369C0}" presName="spacerR" presStyleCnt="0"/>
      <dgm:spPr>
        <a:scene3d>
          <a:camera prst="orthographicFront"/>
          <a:lightRig rig="threePt" dir="t"/>
        </a:scene3d>
        <a:sp3d prstMaterial="metal">
          <a:bevelT/>
        </a:sp3d>
      </dgm:spPr>
      <dgm:t>
        <a:bodyPr/>
        <a:lstStyle/>
        <a:p>
          <a:endParaRPr lang="es-MX"/>
        </a:p>
      </dgm:t>
    </dgm:pt>
    <dgm:pt modelId="{2B94369C-0ED4-4BF0-AEC6-934FE7990A98}" type="pres">
      <dgm:prSet presAssocID="{33C32D09-86D8-4F04-A55E-51C9EC2DB84B}" presName="node" presStyleLbl="node1" presStyleIdx="2" presStyleCnt="3" custScaleY="78163">
        <dgm:presLayoutVars>
          <dgm:bulletEnabled val="1"/>
        </dgm:presLayoutVars>
      </dgm:prSet>
      <dgm:spPr/>
      <dgm:t>
        <a:bodyPr/>
        <a:lstStyle/>
        <a:p>
          <a:endParaRPr lang="es-MX"/>
        </a:p>
      </dgm:t>
    </dgm:pt>
  </dgm:ptLst>
  <dgm:cxnLst>
    <dgm:cxn modelId="{98FC5B31-0FF9-4250-969C-7CD7805ECCBB}" type="presOf" srcId="{D7D8944A-26FB-42A8-BEAD-2118EC543A0F}" destId="{7E2F2891-2B15-4F73-B161-A641CD829BCF}" srcOrd="0" destOrd="0" presId="urn:microsoft.com/office/officeart/2005/8/layout/equation1"/>
    <dgm:cxn modelId="{F4500CF6-008F-494F-BB47-2BDA1297002F}" type="presOf" srcId="{2C71E63D-DAD5-43CB-9E0A-F8D13D6093C5}" destId="{385F8174-0A04-40D0-81BE-99C770840393}" srcOrd="0" destOrd="0" presId="urn:microsoft.com/office/officeart/2005/8/layout/equation1"/>
    <dgm:cxn modelId="{83618806-1562-435C-8DF8-C1866307CB34}" type="presOf" srcId="{5EC7A04F-50F1-4DA8-BBCC-FC81EE34AAF8}" destId="{18C4EF95-E8BE-41E3-BAEE-9D78BC4BD064}" srcOrd="0" destOrd="0" presId="urn:microsoft.com/office/officeart/2005/8/layout/equation1"/>
    <dgm:cxn modelId="{13A9A784-0727-4614-8CD9-CD757D46DE3F}" srcId="{7DDDD35E-AA25-4030-AB36-6A134803774B}" destId="{2C71E63D-DAD5-43CB-9E0A-F8D13D6093C5}" srcOrd="1" destOrd="0" parTransId="{A5D7EBAF-CF82-4F47-8468-3DA2BEB19C6B}" sibTransId="{DEE52EA5-74D9-453A-AF94-97693B1369C0}"/>
    <dgm:cxn modelId="{6D9A2237-821E-4DA8-B200-242E95DD3A85}" srcId="{7DDDD35E-AA25-4030-AB36-6A134803774B}" destId="{D7D8944A-26FB-42A8-BEAD-2118EC543A0F}" srcOrd="0" destOrd="0" parTransId="{345E3599-D0C8-467C-A15A-AD89ABB58412}" sibTransId="{5EC7A04F-50F1-4DA8-BBCC-FC81EE34AAF8}"/>
    <dgm:cxn modelId="{FEB01DD8-BA86-4EA9-AAC2-C5406FA4B625}" srcId="{7DDDD35E-AA25-4030-AB36-6A134803774B}" destId="{33C32D09-86D8-4F04-A55E-51C9EC2DB84B}" srcOrd="2" destOrd="0" parTransId="{A2D815DE-2DEB-40D8-B20E-6F59BB528286}" sibTransId="{9DEDE7E1-7C9D-4C3F-904B-43BB75E346FA}"/>
    <dgm:cxn modelId="{D02F611D-583E-452E-81CF-0953081B26A1}" type="presOf" srcId="{33C32D09-86D8-4F04-A55E-51C9EC2DB84B}" destId="{2B94369C-0ED4-4BF0-AEC6-934FE7990A98}" srcOrd="0" destOrd="0" presId="urn:microsoft.com/office/officeart/2005/8/layout/equation1"/>
    <dgm:cxn modelId="{015A49DB-5F75-40B5-BFF8-F50FAE609458}" type="presOf" srcId="{7DDDD35E-AA25-4030-AB36-6A134803774B}" destId="{FC6DA143-0900-4438-9591-5B33BBFE79CD}" srcOrd="0" destOrd="0" presId="urn:microsoft.com/office/officeart/2005/8/layout/equation1"/>
    <dgm:cxn modelId="{34BD7365-3100-46B7-A790-16E0A9CD1AD9}" type="presOf" srcId="{DEE52EA5-74D9-453A-AF94-97693B1369C0}" destId="{31D13D7E-5D5B-4C9E-B8D2-12869573AAEB}" srcOrd="0" destOrd="0" presId="urn:microsoft.com/office/officeart/2005/8/layout/equation1"/>
    <dgm:cxn modelId="{E406C5E5-8409-4258-9256-8ED40C935A6C}" type="presParOf" srcId="{FC6DA143-0900-4438-9591-5B33BBFE79CD}" destId="{7E2F2891-2B15-4F73-B161-A641CD829BCF}" srcOrd="0" destOrd="0" presId="urn:microsoft.com/office/officeart/2005/8/layout/equation1"/>
    <dgm:cxn modelId="{31C6E477-84AB-48C2-B7C8-2994FD746156}" type="presParOf" srcId="{FC6DA143-0900-4438-9591-5B33BBFE79CD}" destId="{095A8242-5DAE-4D54-98EE-C56C6B185D4D}" srcOrd="1" destOrd="0" presId="urn:microsoft.com/office/officeart/2005/8/layout/equation1"/>
    <dgm:cxn modelId="{830C24C8-D516-4DD0-8E23-5D6A8DA59D42}" type="presParOf" srcId="{FC6DA143-0900-4438-9591-5B33BBFE79CD}" destId="{18C4EF95-E8BE-41E3-BAEE-9D78BC4BD064}" srcOrd="2" destOrd="0" presId="urn:microsoft.com/office/officeart/2005/8/layout/equation1"/>
    <dgm:cxn modelId="{BB2BEC8E-4C3B-479A-920F-48FA811AC2B9}" type="presParOf" srcId="{FC6DA143-0900-4438-9591-5B33BBFE79CD}" destId="{3E4B1037-8BE3-4163-B1FA-CEE99B68F9AE}" srcOrd="3" destOrd="0" presId="urn:microsoft.com/office/officeart/2005/8/layout/equation1"/>
    <dgm:cxn modelId="{7E3C5715-E529-47AB-A270-180EB6EF7AF2}" type="presParOf" srcId="{FC6DA143-0900-4438-9591-5B33BBFE79CD}" destId="{385F8174-0A04-40D0-81BE-99C770840393}" srcOrd="4" destOrd="0" presId="urn:microsoft.com/office/officeart/2005/8/layout/equation1"/>
    <dgm:cxn modelId="{94E7FA58-13CD-4CA9-A11F-DF2F9F17EAA0}" type="presParOf" srcId="{FC6DA143-0900-4438-9591-5B33BBFE79CD}" destId="{65CBA979-6F42-44F3-84AC-9634929D301B}" srcOrd="5" destOrd="0" presId="urn:microsoft.com/office/officeart/2005/8/layout/equation1"/>
    <dgm:cxn modelId="{157BCFF0-911B-4AD1-93AC-228F05785F6C}" type="presParOf" srcId="{FC6DA143-0900-4438-9591-5B33BBFE79CD}" destId="{31D13D7E-5D5B-4C9E-B8D2-12869573AAEB}" srcOrd="6" destOrd="0" presId="urn:microsoft.com/office/officeart/2005/8/layout/equation1"/>
    <dgm:cxn modelId="{1DB17BA9-1586-46CB-A6A3-56C0FEC704FA}" type="presParOf" srcId="{FC6DA143-0900-4438-9591-5B33BBFE79CD}" destId="{AD77BE3E-3F5E-48F3-AF4F-04626A2419C9}" srcOrd="7" destOrd="0" presId="urn:microsoft.com/office/officeart/2005/8/layout/equation1"/>
    <dgm:cxn modelId="{101F5DC1-E534-4219-BF5E-8B2BBA8E8027}" type="presParOf" srcId="{FC6DA143-0900-4438-9591-5B33BBFE79CD}" destId="{2B94369C-0ED4-4BF0-AEC6-934FE7990A98}" srcOrd="8" destOrd="0" presId="urn:microsoft.com/office/officeart/2005/8/layout/equati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DDD35E-AA25-4030-AB36-6A134803774B}" type="doc">
      <dgm:prSet loTypeId="urn:microsoft.com/office/officeart/2005/8/layout/equation1" loCatId="relationship" qsTypeId="urn:microsoft.com/office/officeart/2005/8/quickstyle/simple1" qsCatId="simple" csTypeId="urn:microsoft.com/office/officeart/2005/8/colors/colorful5" csCatId="colorful" phldr="1"/>
      <dgm:spPr/>
      <dgm:t>
        <a:bodyPr/>
        <a:lstStyle/>
        <a:p>
          <a:endParaRPr lang="es-MX"/>
        </a:p>
      </dgm:t>
    </dgm:pt>
    <dgm:pt modelId="{D7D8944A-26FB-42A8-BEAD-2118EC543A0F}">
      <dgm:prSet custT="1"/>
      <dgm:spPr>
        <a:solidFill>
          <a:srgbClr val="006666"/>
        </a:solidFill>
        <a:scene3d>
          <a:camera prst="orthographicFront"/>
          <a:lightRig rig="threePt" dir="t"/>
        </a:scene3d>
        <a:sp3d prstMaterial="metal">
          <a:bevelT/>
        </a:sp3d>
      </dgm:spPr>
      <dgm:t>
        <a:bodyPr/>
        <a:lstStyle/>
        <a:p>
          <a:pPr rtl="0"/>
          <a:r>
            <a:rPr lang="es-MX" sz="2200" dirty="0" smtClean="0"/>
            <a:t>Criterios sustantivos:  137</a:t>
          </a:r>
          <a:endParaRPr lang="es-MX" sz="2200" b="1" dirty="0">
            <a:solidFill>
              <a:srgbClr val="FF0000"/>
            </a:solidFill>
          </a:endParaRPr>
        </a:p>
      </dgm:t>
    </dgm:pt>
    <dgm:pt modelId="{345E3599-D0C8-467C-A15A-AD89ABB58412}" type="parTrans" cxnId="{6D9A2237-821E-4DA8-B200-242E95DD3A85}">
      <dgm:prSet/>
      <dgm:spPr/>
      <dgm:t>
        <a:bodyPr/>
        <a:lstStyle/>
        <a:p>
          <a:endParaRPr lang="es-MX" sz="2200"/>
        </a:p>
      </dgm:t>
    </dgm:pt>
    <dgm:pt modelId="{5EC7A04F-50F1-4DA8-BBCC-FC81EE34AAF8}" type="sibTrans" cxnId="{6D9A2237-821E-4DA8-B200-242E95DD3A85}">
      <dgm:prSet custT="1"/>
      <dgm:spPr>
        <a:solidFill>
          <a:srgbClr val="C00000"/>
        </a:solidFill>
        <a:scene3d>
          <a:camera prst="orthographicFront"/>
          <a:lightRig rig="threePt" dir="t"/>
        </a:scene3d>
        <a:sp3d prstMaterial="metal">
          <a:bevelT/>
        </a:sp3d>
      </dgm:spPr>
      <dgm:t>
        <a:bodyPr/>
        <a:lstStyle/>
        <a:p>
          <a:endParaRPr lang="es-MX" sz="2200"/>
        </a:p>
      </dgm:t>
    </dgm:pt>
    <dgm:pt modelId="{2C71E63D-DAD5-43CB-9E0A-F8D13D6093C5}">
      <dgm:prSet custT="1"/>
      <dgm:spPr>
        <a:solidFill>
          <a:srgbClr val="CD6209"/>
        </a:solidFill>
        <a:scene3d>
          <a:camera prst="orthographicFront"/>
          <a:lightRig rig="threePt" dir="t"/>
        </a:scene3d>
        <a:sp3d prstMaterial="metal">
          <a:bevelT/>
        </a:sp3d>
      </dgm:spPr>
      <dgm:t>
        <a:bodyPr/>
        <a:lstStyle/>
        <a:p>
          <a:pPr rtl="0"/>
          <a:r>
            <a:rPr lang="es-MX" sz="2200" dirty="0" smtClean="0"/>
            <a:t>Criterios adjetivos: 64</a:t>
          </a:r>
          <a:endParaRPr lang="es-MX" sz="2200" dirty="0">
            <a:solidFill>
              <a:srgbClr val="FF0000"/>
            </a:solidFill>
          </a:endParaRPr>
        </a:p>
      </dgm:t>
    </dgm:pt>
    <dgm:pt modelId="{A5D7EBAF-CF82-4F47-8468-3DA2BEB19C6B}" type="parTrans" cxnId="{13A9A784-0727-4614-8CD9-CD757D46DE3F}">
      <dgm:prSet/>
      <dgm:spPr/>
      <dgm:t>
        <a:bodyPr/>
        <a:lstStyle/>
        <a:p>
          <a:endParaRPr lang="es-MX" sz="2200"/>
        </a:p>
      </dgm:t>
    </dgm:pt>
    <dgm:pt modelId="{DEE52EA5-74D9-453A-AF94-97693B1369C0}" type="sibTrans" cxnId="{13A9A784-0727-4614-8CD9-CD757D46DE3F}">
      <dgm:prSet custT="1"/>
      <dgm:spPr>
        <a:solidFill>
          <a:srgbClr val="C00000"/>
        </a:solidFill>
        <a:scene3d>
          <a:camera prst="orthographicFront"/>
          <a:lightRig rig="threePt" dir="t"/>
        </a:scene3d>
        <a:sp3d prstMaterial="dkEdge">
          <a:bevelT prst="relaxedInset"/>
        </a:sp3d>
      </dgm:spPr>
      <dgm:t>
        <a:bodyPr/>
        <a:lstStyle/>
        <a:p>
          <a:endParaRPr lang="es-MX" sz="2200"/>
        </a:p>
      </dgm:t>
    </dgm:pt>
    <dgm:pt modelId="{33C32D09-86D8-4F04-A55E-51C9EC2DB84B}">
      <dgm:prSet custT="1"/>
      <dgm:spPr>
        <a:solidFill>
          <a:srgbClr val="57257D"/>
        </a:solidFill>
        <a:scene3d>
          <a:camera prst="orthographicFront"/>
          <a:lightRig rig="threePt" dir="t"/>
        </a:scene3d>
        <a:sp3d prstMaterial="metal">
          <a:bevelT/>
        </a:sp3d>
      </dgm:spPr>
      <dgm:t>
        <a:bodyPr/>
        <a:lstStyle/>
        <a:p>
          <a:r>
            <a:rPr lang="es-MX" sz="2200" dirty="0" smtClean="0"/>
            <a:t>Total de criterios redactados: 201</a:t>
          </a:r>
          <a:endParaRPr lang="es-MX" sz="2200" dirty="0">
            <a:solidFill>
              <a:srgbClr val="FF0000"/>
            </a:solidFill>
          </a:endParaRPr>
        </a:p>
      </dgm:t>
    </dgm:pt>
    <dgm:pt modelId="{A2D815DE-2DEB-40D8-B20E-6F59BB528286}" type="parTrans" cxnId="{FEB01DD8-BA86-4EA9-AAC2-C5406FA4B625}">
      <dgm:prSet/>
      <dgm:spPr/>
      <dgm:t>
        <a:bodyPr/>
        <a:lstStyle/>
        <a:p>
          <a:endParaRPr lang="es-MX" sz="2200"/>
        </a:p>
      </dgm:t>
    </dgm:pt>
    <dgm:pt modelId="{9DEDE7E1-7C9D-4C3F-904B-43BB75E346FA}" type="sibTrans" cxnId="{FEB01DD8-BA86-4EA9-AAC2-C5406FA4B625}">
      <dgm:prSet/>
      <dgm:spPr/>
      <dgm:t>
        <a:bodyPr/>
        <a:lstStyle/>
        <a:p>
          <a:endParaRPr lang="es-MX" sz="2200"/>
        </a:p>
      </dgm:t>
    </dgm:pt>
    <dgm:pt modelId="{FC6DA143-0900-4438-9591-5B33BBFE79CD}" type="pres">
      <dgm:prSet presAssocID="{7DDDD35E-AA25-4030-AB36-6A134803774B}" presName="linearFlow" presStyleCnt="0">
        <dgm:presLayoutVars>
          <dgm:dir/>
          <dgm:resizeHandles val="exact"/>
        </dgm:presLayoutVars>
      </dgm:prSet>
      <dgm:spPr/>
      <dgm:t>
        <a:bodyPr/>
        <a:lstStyle/>
        <a:p>
          <a:endParaRPr lang="es-MX"/>
        </a:p>
      </dgm:t>
    </dgm:pt>
    <dgm:pt modelId="{7E2F2891-2B15-4F73-B161-A641CD829BCF}" type="pres">
      <dgm:prSet presAssocID="{D7D8944A-26FB-42A8-BEAD-2118EC543A0F}" presName="node" presStyleLbl="node1" presStyleIdx="0" presStyleCnt="3" custScaleX="124553" custScaleY="111490">
        <dgm:presLayoutVars>
          <dgm:bulletEnabled val="1"/>
        </dgm:presLayoutVars>
      </dgm:prSet>
      <dgm:spPr/>
      <dgm:t>
        <a:bodyPr/>
        <a:lstStyle/>
        <a:p>
          <a:endParaRPr lang="es-MX"/>
        </a:p>
      </dgm:t>
    </dgm:pt>
    <dgm:pt modelId="{095A8242-5DAE-4D54-98EE-C56C6B185D4D}" type="pres">
      <dgm:prSet presAssocID="{5EC7A04F-50F1-4DA8-BBCC-FC81EE34AAF8}" presName="spacerL" presStyleCnt="0"/>
      <dgm:spPr>
        <a:scene3d>
          <a:camera prst="orthographicFront"/>
          <a:lightRig rig="threePt" dir="t"/>
        </a:scene3d>
        <a:sp3d prstMaterial="metal">
          <a:bevelT/>
        </a:sp3d>
      </dgm:spPr>
      <dgm:t>
        <a:bodyPr/>
        <a:lstStyle/>
        <a:p>
          <a:endParaRPr lang="es-MX"/>
        </a:p>
      </dgm:t>
    </dgm:pt>
    <dgm:pt modelId="{18C4EF95-E8BE-41E3-BAEE-9D78BC4BD064}" type="pres">
      <dgm:prSet presAssocID="{5EC7A04F-50F1-4DA8-BBCC-FC81EE34AAF8}" presName="sibTrans" presStyleLbl="sibTrans2D1" presStyleIdx="0" presStyleCnt="2"/>
      <dgm:spPr/>
      <dgm:t>
        <a:bodyPr/>
        <a:lstStyle/>
        <a:p>
          <a:endParaRPr lang="es-MX"/>
        </a:p>
      </dgm:t>
    </dgm:pt>
    <dgm:pt modelId="{3E4B1037-8BE3-4163-B1FA-CEE99B68F9AE}" type="pres">
      <dgm:prSet presAssocID="{5EC7A04F-50F1-4DA8-BBCC-FC81EE34AAF8}" presName="spacerR" presStyleCnt="0"/>
      <dgm:spPr>
        <a:scene3d>
          <a:camera prst="orthographicFront"/>
          <a:lightRig rig="threePt" dir="t"/>
        </a:scene3d>
        <a:sp3d prstMaterial="metal">
          <a:bevelT/>
        </a:sp3d>
      </dgm:spPr>
      <dgm:t>
        <a:bodyPr/>
        <a:lstStyle/>
        <a:p>
          <a:endParaRPr lang="es-MX"/>
        </a:p>
      </dgm:t>
    </dgm:pt>
    <dgm:pt modelId="{385F8174-0A04-40D0-81BE-99C770840393}" type="pres">
      <dgm:prSet presAssocID="{2C71E63D-DAD5-43CB-9E0A-F8D13D6093C5}" presName="node" presStyleLbl="node1" presStyleIdx="1" presStyleCnt="3">
        <dgm:presLayoutVars>
          <dgm:bulletEnabled val="1"/>
        </dgm:presLayoutVars>
      </dgm:prSet>
      <dgm:spPr/>
      <dgm:t>
        <a:bodyPr/>
        <a:lstStyle/>
        <a:p>
          <a:endParaRPr lang="es-MX"/>
        </a:p>
      </dgm:t>
    </dgm:pt>
    <dgm:pt modelId="{65CBA979-6F42-44F3-84AC-9634929D301B}" type="pres">
      <dgm:prSet presAssocID="{DEE52EA5-74D9-453A-AF94-97693B1369C0}" presName="spacerL" presStyleCnt="0"/>
      <dgm:spPr>
        <a:scene3d>
          <a:camera prst="orthographicFront"/>
          <a:lightRig rig="threePt" dir="t"/>
        </a:scene3d>
        <a:sp3d prstMaterial="metal">
          <a:bevelT/>
        </a:sp3d>
      </dgm:spPr>
      <dgm:t>
        <a:bodyPr/>
        <a:lstStyle/>
        <a:p>
          <a:endParaRPr lang="es-MX"/>
        </a:p>
      </dgm:t>
    </dgm:pt>
    <dgm:pt modelId="{31D13D7E-5D5B-4C9E-B8D2-12869573AAEB}" type="pres">
      <dgm:prSet presAssocID="{DEE52EA5-74D9-453A-AF94-97693B1369C0}" presName="sibTrans" presStyleLbl="sibTrans2D1" presStyleIdx="1" presStyleCnt="2"/>
      <dgm:spPr/>
      <dgm:t>
        <a:bodyPr/>
        <a:lstStyle/>
        <a:p>
          <a:endParaRPr lang="es-MX"/>
        </a:p>
      </dgm:t>
    </dgm:pt>
    <dgm:pt modelId="{AD77BE3E-3F5E-48F3-AF4F-04626A2419C9}" type="pres">
      <dgm:prSet presAssocID="{DEE52EA5-74D9-453A-AF94-97693B1369C0}" presName="spacerR" presStyleCnt="0"/>
      <dgm:spPr>
        <a:scene3d>
          <a:camera prst="orthographicFront"/>
          <a:lightRig rig="threePt" dir="t"/>
        </a:scene3d>
        <a:sp3d prstMaterial="metal">
          <a:bevelT/>
        </a:sp3d>
      </dgm:spPr>
      <dgm:t>
        <a:bodyPr/>
        <a:lstStyle/>
        <a:p>
          <a:endParaRPr lang="es-MX"/>
        </a:p>
      </dgm:t>
    </dgm:pt>
    <dgm:pt modelId="{2B94369C-0ED4-4BF0-AEC6-934FE7990A98}" type="pres">
      <dgm:prSet presAssocID="{33C32D09-86D8-4F04-A55E-51C9EC2DB84B}" presName="node" presStyleLbl="node1" presStyleIdx="2" presStyleCnt="3" custScaleX="120709" custScaleY="123374">
        <dgm:presLayoutVars>
          <dgm:bulletEnabled val="1"/>
        </dgm:presLayoutVars>
      </dgm:prSet>
      <dgm:spPr/>
      <dgm:t>
        <a:bodyPr/>
        <a:lstStyle/>
        <a:p>
          <a:endParaRPr lang="es-MX"/>
        </a:p>
      </dgm:t>
    </dgm:pt>
  </dgm:ptLst>
  <dgm:cxnLst>
    <dgm:cxn modelId="{A78DF8F4-B3CF-4AD0-96B4-C251F61F6DA6}" type="presOf" srcId="{5EC7A04F-50F1-4DA8-BBCC-FC81EE34AAF8}" destId="{18C4EF95-E8BE-41E3-BAEE-9D78BC4BD064}" srcOrd="0" destOrd="0" presId="urn:microsoft.com/office/officeart/2005/8/layout/equation1"/>
    <dgm:cxn modelId="{5908E5A3-D8D9-40A4-BBDD-A5FD04949CCF}" type="presOf" srcId="{33C32D09-86D8-4F04-A55E-51C9EC2DB84B}" destId="{2B94369C-0ED4-4BF0-AEC6-934FE7990A98}" srcOrd="0" destOrd="0" presId="urn:microsoft.com/office/officeart/2005/8/layout/equation1"/>
    <dgm:cxn modelId="{13A9A784-0727-4614-8CD9-CD757D46DE3F}" srcId="{7DDDD35E-AA25-4030-AB36-6A134803774B}" destId="{2C71E63D-DAD5-43CB-9E0A-F8D13D6093C5}" srcOrd="1" destOrd="0" parTransId="{A5D7EBAF-CF82-4F47-8468-3DA2BEB19C6B}" sibTransId="{DEE52EA5-74D9-453A-AF94-97693B1369C0}"/>
    <dgm:cxn modelId="{78B4B090-8CEF-4CD3-A880-6E8182B5E9C0}" type="presOf" srcId="{DEE52EA5-74D9-453A-AF94-97693B1369C0}" destId="{31D13D7E-5D5B-4C9E-B8D2-12869573AAEB}" srcOrd="0" destOrd="0" presId="urn:microsoft.com/office/officeart/2005/8/layout/equation1"/>
    <dgm:cxn modelId="{6D9A2237-821E-4DA8-B200-242E95DD3A85}" srcId="{7DDDD35E-AA25-4030-AB36-6A134803774B}" destId="{D7D8944A-26FB-42A8-BEAD-2118EC543A0F}" srcOrd="0" destOrd="0" parTransId="{345E3599-D0C8-467C-A15A-AD89ABB58412}" sibTransId="{5EC7A04F-50F1-4DA8-BBCC-FC81EE34AAF8}"/>
    <dgm:cxn modelId="{7A06BB1B-111B-4C96-B9BE-F43B0EA71227}" type="presOf" srcId="{7DDDD35E-AA25-4030-AB36-6A134803774B}" destId="{FC6DA143-0900-4438-9591-5B33BBFE79CD}" srcOrd="0" destOrd="0" presId="urn:microsoft.com/office/officeart/2005/8/layout/equation1"/>
    <dgm:cxn modelId="{FEB01DD8-BA86-4EA9-AAC2-C5406FA4B625}" srcId="{7DDDD35E-AA25-4030-AB36-6A134803774B}" destId="{33C32D09-86D8-4F04-A55E-51C9EC2DB84B}" srcOrd="2" destOrd="0" parTransId="{A2D815DE-2DEB-40D8-B20E-6F59BB528286}" sibTransId="{9DEDE7E1-7C9D-4C3F-904B-43BB75E346FA}"/>
    <dgm:cxn modelId="{3BE65F7A-FC80-4DEB-A744-484127D85B96}" type="presOf" srcId="{2C71E63D-DAD5-43CB-9E0A-F8D13D6093C5}" destId="{385F8174-0A04-40D0-81BE-99C770840393}" srcOrd="0" destOrd="0" presId="urn:microsoft.com/office/officeart/2005/8/layout/equation1"/>
    <dgm:cxn modelId="{D972154A-C3DB-4E6D-B01D-5816AF16E85E}" type="presOf" srcId="{D7D8944A-26FB-42A8-BEAD-2118EC543A0F}" destId="{7E2F2891-2B15-4F73-B161-A641CD829BCF}" srcOrd="0" destOrd="0" presId="urn:microsoft.com/office/officeart/2005/8/layout/equation1"/>
    <dgm:cxn modelId="{144F8EF9-B1F0-4E9F-B556-F814C5578098}" type="presParOf" srcId="{FC6DA143-0900-4438-9591-5B33BBFE79CD}" destId="{7E2F2891-2B15-4F73-B161-A641CD829BCF}" srcOrd="0" destOrd="0" presId="urn:microsoft.com/office/officeart/2005/8/layout/equation1"/>
    <dgm:cxn modelId="{9BACCFC3-235C-44FF-989C-FC9DAD3E38B2}" type="presParOf" srcId="{FC6DA143-0900-4438-9591-5B33BBFE79CD}" destId="{095A8242-5DAE-4D54-98EE-C56C6B185D4D}" srcOrd="1" destOrd="0" presId="urn:microsoft.com/office/officeart/2005/8/layout/equation1"/>
    <dgm:cxn modelId="{48B84870-2009-46B0-A4E8-952261798143}" type="presParOf" srcId="{FC6DA143-0900-4438-9591-5B33BBFE79CD}" destId="{18C4EF95-E8BE-41E3-BAEE-9D78BC4BD064}" srcOrd="2" destOrd="0" presId="urn:microsoft.com/office/officeart/2005/8/layout/equation1"/>
    <dgm:cxn modelId="{A3EE19E6-D326-4808-9381-BB68288384D1}" type="presParOf" srcId="{FC6DA143-0900-4438-9591-5B33BBFE79CD}" destId="{3E4B1037-8BE3-4163-B1FA-CEE99B68F9AE}" srcOrd="3" destOrd="0" presId="urn:microsoft.com/office/officeart/2005/8/layout/equation1"/>
    <dgm:cxn modelId="{9E950E46-8707-455B-A067-9B5D85F04604}" type="presParOf" srcId="{FC6DA143-0900-4438-9591-5B33BBFE79CD}" destId="{385F8174-0A04-40D0-81BE-99C770840393}" srcOrd="4" destOrd="0" presId="urn:microsoft.com/office/officeart/2005/8/layout/equation1"/>
    <dgm:cxn modelId="{830F2EDE-3FF4-495B-80E7-03F5FC8252DD}" type="presParOf" srcId="{FC6DA143-0900-4438-9591-5B33BBFE79CD}" destId="{65CBA979-6F42-44F3-84AC-9634929D301B}" srcOrd="5" destOrd="0" presId="urn:microsoft.com/office/officeart/2005/8/layout/equation1"/>
    <dgm:cxn modelId="{EBE5699B-52A3-4B44-9F73-A00B55313872}" type="presParOf" srcId="{FC6DA143-0900-4438-9591-5B33BBFE79CD}" destId="{31D13D7E-5D5B-4C9E-B8D2-12869573AAEB}" srcOrd="6" destOrd="0" presId="urn:microsoft.com/office/officeart/2005/8/layout/equation1"/>
    <dgm:cxn modelId="{7844D50D-22B0-4CBE-AA02-BE649A0D08AA}" type="presParOf" srcId="{FC6DA143-0900-4438-9591-5B33BBFE79CD}" destId="{AD77BE3E-3F5E-48F3-AF4F-04626A2419C9}" srcOrd="7" destOrd="0" presId="urn:microsoft.com/office/officeart/2005/8/layout/equation1"/>
    <dgm:cxn modelId="{B3400AD1-7914-4924-9E27-EF1499A8E942}" type="presParOf" srcId="{FC6DA143-0900-4438-9591-5B33BBFE79CD}" destId="{2B94369C-0ED4-4BF0-AEC6-934FE7990A98}" srcOrd="8" destOrd="0" presId="urn:microsoft.com/office/officeart/2005/8/layout/equati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18319-0617-4E5C-B757-FA7146CD5D43}">
      <dsp:nvSpPr>
        <dsp:cNvPr id="0" name=""/>
        <dsp:cNvSpPr/>
      </dsp:nvSpPr>
      <dsp:spPr>
        <a:xfrm>
          <a:off x="1041474" y="38830"/>
          <a:ext cx="1597041" cy="887245"/>
        </a:xfrm>
        <a:prstGeom prst="roundRect">
          <a:avLst>
            <a:gd name="adj" fmla="val 10000"/>
          </a:avLst>
        </a:prstGeom>
        <a:solidFill>
          <a:srgbClr val="002060">
            <a:alpha val="90000"/>
          </a:srgb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rPr>
            <a:t>Ley Federal anterior</a:t>
          </a:r>
          <a:endParaRPr lang="es-MX" sz="1800" b="1" kern="1200" dirty="0">
            <a:solidFill>
              <a:schemeClr val="bg1"/>
            </a:solidFill>
          </a:endParaRPr>
        </a:p>
      </dsp:txBody>
      <dsp:txXfrm>
        <a:off x="1067461" y="64817"/>
        <a:ext cx="1545067" cy="835271"/>
      </dsp:txXfrm>
    </dsp:sp>
    <dsp:sp modelId="{18E63A8E-E47B-407B-920E-361A0D10238E}">
      <dsp:nvSpPr>
        <dsp:cNvPr id="0" name=""/>
        <dsp:cNvSpPr/>
      </dsp:nvSpPr>
      <dsp:spPr>
        <a:xfrm>
          <a:off x="3481983" y="-38830"/>
          <a:ext cx="1597041" cy="1042566"/>
        </a:xfrm>
        <a:prstGeom prst="roundRect">
          <a:avLst>
            <a:gd name="adj" fmla="val 10000"/>
          </a:avLst>
        </a:prstGeom>
        <a:solidFill>
          <a:srgbClr val="7030A0">
            <a:alpha val="90000"/>
          </a:srgb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rPr>
            <a:t>Ley General de Transparencia</a:t>
          </a:r>
          <a:endParaRPr lang="es-MX" sz="1800" b="1" kern="1200" dirty="0">
            <a:solidFill>
              <a:schemeClr val="bg1"/>
            </a:solidFill>
          </a:endParaRPr>
        </a:p>
      </dsp:txBody>
      <dsp:txXfrm>
        <a:off x="3512519" y="-8294"/>
        <a:ext cx="1535969" cy="981494"/>
      </dsp:txXfrm>
    </dsp:sp>
    <dsp:sp modelId="{04BD99FB-8E55-4D44-8F73-1562D734E376}">
      <dsp:nvSpPr>
        <dsp:cNvPr id="0" name=""/>
        <dsp:cNvSpPr/>
      </dsp:nvSpPr>
      <dsp:spPr>
        <a:xfrm>
          <a:off x="2660696" y="3809621"/>
          <a:ext cx="665433" cy="665433"/>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1B057ED1-EA4F-4598-AA4E-A6BAD26ACE5D}">
      <dsp:nvSpPr>
        <dsp:cNvPr id="0" name=""/>
        <dsp:cNvSpPr/>
      </dsp:nvSpPr>
      <dsp:spPr>
        <a:xfrm rot="240000">
          <a:off x="996502" y="3524475"/>
          <a:ext cx="3993821" cy="2792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44B7E7B2-2C8D-4742-80BE-91E77481E5B2}">
      <dsp:nvSpPr>
        <dsp:cNvPr id="0" name=""/>
        <dsp:cNvSpPr/>
      </dsp:nvSpPr>
      <dsp:spPr>
        <a:xfrm rot="240000">
          <a:off x="3369224" y="2401585"/>
          <a:ext cx="1643937" cy="1165797"/>
        </a:xfrm>
        <a:prstGeom prst="roundRect">
          <a:avLst/>
        </a:prstGeom>
        <a:solidFill>
          <a:srgbClr val="009999"/>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t>122 Obligaciones Específicas</a:t>
          </a:r>
          <a:endParaRPr lang="es-MX" sz="1600" b="1" kern="1200" dirty="0"/>
        </a:p>
      </dsp:txBody>
      <dsp:txXfrm>
        <a:off x="3426134" y="2458495"/>
        <a:ext cx="1530117" cy="1051977"/>
      </dsp:txXfrm>
    </dsp:sp>
    <dsp:sp modelId="{BC722545-1A52-402A-8CA3-3E18A8840FE2}">
      <dsp:nvSpPr>
        <dsp:cNvPr id="0" name=""/>
        <dsp:cNvSpPr/>
      </dsp:nvSpPr>
      <dsp:spPr>
        <a:xfrm rot="240000">
          <a:off x="3457949" y="1194931"/>
          <a:ext cx="1643937" cy="1165797"/>
        </a:xfrm>
        <a:prstGeom prst="roundRect">
          <a:avLst/>
        </a:prstGeom>
        <a:solidFill>
          <a:schemeClr val="accent4">
            <a:lumMod val="75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t>48 Obligaciones Comunes</a:t>
          </a:r>
          <a:endParaRPr lang="es-MX" sz="1600" b="1" kern="1200" dirty="0"/>
        </a:p>
      </dsp:txBody>
      <dsp:txXfrm>
        <a:off x="3514859" y="1251841"/>
        <a:ext cx="1530117" cy="1051977"/>
      </dsp:txXfrm>
    </dsp:sp>
    <dsp:sp modelId="{E7825A46-AFE5-4875-AE9E-6A4557476A7D}">
      <dsp:nvSpPr>
        <dsp:cNvPr id="0" name=""/>
        <dsp:cNvSpPr/>
      </dsp:nvSpPr>
      <dsp:spPr>
        <a:xfrm rot="240000">
          <a:off x="1084568" y="2241880"/>
          <a:ext cx="1643937" cy="1165797"/>
        </a:xfrm>
        <a:prstGeom prst="roundRect">
          <a:avLst/>
        </a:prstGeom>
        <a:solidFill>
          <a:schemeClr val="accent5">
            <a:lumMod val="60000"/>
            <a:lumOff val="4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rPr>
            <a:t>17 Obligaciones de transparencia</a:t>
          </a:r>
          <a:endParaRPr lang="es-MX" sz="1600" b="1" kern="1200" dirty="0">
            <a:solidFill>
              <a:schemeClr val="tx1"/>
            </a:solidFill>
          </a:endParaRPr>
        </a:p>
      </dsp:txBody>
      <dsp:txXfrm>
        <a:off x="1141478" y="2298790"/>
        <a:ext cx="1530117" cy="1051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F2891-2B15-4F73-B161-A641CD829BCF}">
      <dsp:nvSpPr>
        <dsp:cNvPr id="0" name=""/>
        <dsp:cNvSpPr/>
      </dsp:nvSpPr>
      <dsp:spPr>
        <a:xfrm>
          <a:off x="1889" y="1029634"/>
          <a:ext cx="1999357" cy="1340131"/>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metal">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MX" sz="1800" kern="1200" dirty="0" smtClean="0"/>
            <a:t>Criterios sustantivos:  </a:t>
          </a:r>
          <a:r>
            <a:rPr lang="es-MX" sz="1800" kern="1200" dirty="0" smtClean="0"/>
            <a:t>1,035</a:t>
          </a:r>
          <a:endParaRPr lang="es-MX" sz="1800" b="1" kern="1200" dirty="0">
            <a:solidFill>
              <a:srgbClr val="FF0000"/>
            </a:solidFill>
          </a:endParaRPr>
        </a:p>
      </dsp:txBody>
      <dsp:txXfrm>
        <a:off x="294688" y="1225892"/>
        <a:ext cx="1413759" cy="947615"/>
      </dsp:txXfrm>
    </dsp:sp>
    <dsp:sp modelId="{18C4EF95-E8BE-41E3-BAEE-9D78BC4BD064}">
      <dsp:nvSpPr>
        <dsp:cNvPr id="0" name=""/>
        <dsp:cNvSpPr/>
      </dsp:nvSpPr>
      <dsp:spPr>
        <a:xfrm>
          <a:off x="2153785" y="1154916"/>
          <a:ext cx="1089567" cy="1089567"/>
        </a:xfrm>
        <a:prstGeom prst="mathPlus">
          <a:avLst/>
        </a:prstGeom>
        <a:solidFill>
          <a:srgbClr val="C00000"/>
        </a:solidFill>
        <a:ln>
          <a:noFill/>
        </a:ln>
        <a:effectLst/>
        <a:scene3d>
          <a:camera prst="orthographicFront"/>
          <a:lightRig rig="threePt" dir="t"/>
        </a:scene3d>
        <a:sp3d prstMaterial="metal">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a:p>
      </dsp:txBody>
      <dsp:txXfrm>
        <a:off x="2298207" y="1571566"/>
        <a:ext cx="800723" cy="256267"/>
      </dsp:txXfrm>
    </dsp:sp>
    <dsp:sp modelId="{385F8174-0A04-40D0-81BE-99C770840393}">
      <dsp:nvSpPr>
        <dsp:cNvPr id="0" name=""/>
        <dsp:cNvSpPr/>
      </dsp:nvSpPr>
      <dsp:spPr>
        <a:xfrm>
          <a:off x="3395893" y="986549"/>
          <a:ext cx="1878565" cy="1426300"/>
        </a:xfrm>
        <a:prstGeom prst="ellipse">
          <a:avLst/>
        </a:prstGeom>
        <a:solidFill>
          <a:schemeClr val="accent2">
            <a:lumMod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metal">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MX" sz="1800" kern="1200" dirty="0" smtClean="0"/>
            <a:t>Criterios adjetivos : 392</a:t>
          </a:r>
          <a:endParaRPr lang="es-MX" sz="1800" kern="1200" dirty="0">
            <a:solidFill>
              <a:srgbClr val="FF0000"/>
            </a:solidFill>
          </a:endParaRPr>
        </a:p>
      </dsp:txBody>
      <dsp:txXfrm>
        <a:off x="3671002" y="1195426"/>
        <a:ext cx="1328347" cy="1008546"/>
      </dsp:txXfrm>
    </dsp:sp>
    <dsp:sp modelId="{31D13D7E-5D5B-4C9E-B8D2-12869573AAEB}">
      <dsp:nvSpPr>
        <dsp:cNvPr id="0" name=""/>
        <dsp:cNvSpPr/>
      </dsp:nvSpPr>
      <dsp:spPr>
        <a:xfrm>
          <a:off x="5426998" y="1154916"/>
          <a:ext cx="1089567" cy="1089567"/>
        </a:xfrm>
        <a:prstGeom prst="mathEqual">
          <a:avLst/>
        </a:prstGeom>
        <a:solidFill>
          <a:srgbClr val="FFC000"/>
        </a:solidFill>
        <a:ln>
          <a:noFill/>
        </a:ln>
        <a:effectLst/>
        <a:scene3d>
          <a:camera prst="orthographicFront"/>
          <a:lightRig rig="threePt" dir="t"/>
        </a:scene3d>
        <a:sp3d prstMaterial="dkEdge">
          <a:bevelT prst="relaxedInse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a:p>
      </dsp:txBody>
      <dsp:txXfrm>
        <a:off x="5571420" y="1379367"/>
        <a:ext cx="800723" cy="640665"/>
      </dsp:txXfrm>
    </dsp:sp>
    <dsp:sp modelId="{2B94369C-0ED4-4BF0-AEC6-934FE7990A98}">
      <dsp:nvSpPr>
        <dsp:cNvPr id="0" name=""/>
        <dsp:cNvSpPr/>
      </dsp:nvSpPr>
      <dsp:spPr>
        <a:xfrm>
          <a:off x="6669105" y="986549"/>
          <a:ext cx="1878565" cy="1426300"/>
        </a:xfrm>
        <a:prstGeom prst="ellipse">
          <a:avLst/>
        </a:prstGeom>
        <a:solidFill>
          <a:schemeClr val="accent4">
            <a:lumMod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metal">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Total de criterios redactados: </a:t>
          </a:r>
          <a:r>
            <a:rPr lang="es-MX" sz="1800" kern="1200" dirty="0" smtClean="0"/>
            <a:t>1,427</a:t>
          </a:r>
          <a:endParaRPr lang="es-MX" sz="1800" kern="1200" dirty="0">
            <a:solidFill>
              <a:srgbClr val="FF0000"/>
            </a:solidFill>
          </a:endParaRPr>
        </a:p>
      </dsp:txBody>
      <dsp:txXfrm>
        <a:off x="6944214" y="1195426"/>
        <a:ext cx="1328347" cy="1008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F2891-2B15-4F73-B161-A641CD829BCF}">
      <dsp:nvSpPr>
        <dsp:cNvPr id="0" name=""/>
        <dsp:cNvSpPr/>
      </dsp:nvSpPr>
      <dsp:spPr>
        <a:xfrm>
          <a:off x="1889" y="822349"/>
          <a:ext cx="1999357" cy="1379637"/>
        </a:xfrm>
        <a:prstGeom prst="ellipse">
          <a:avLst/>
        </a:prstGeom>
        <a:solidFill>
          <a:srgbClr val="009999"/>
        </a:solidFill>
        <a:ln w="25400" cap="flat" cmpd="sng" algn="ctr">
          <a:solidFill>
            <a:schemeClr val="lt1">
              <a:hueOff val="0"/>
              <a:satOff val="0"/>
              <a:lumOff val="0"/>
              <a:alphaOff val="0"/>
            </a:schemeClr>
          </a:solidFill>
          <a:prstDash val="solid"/>
        </a:ln>
        <a:effectLst/>
        <a:scene3d>
          <a:camera prst="orthographicFront"/>
          <a:lightRig rig="threePt" dir="t"/>
        </a:scene3d>
        <a:sp3d prstMaterial="metal">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MX" sz="1800" kern="1200" dirty="0" smtClean="0"/>
            <a:t>Criterios sustantivos:  41</a:t>
          </a:r>
          <a:endParaRPr lang="es-MX" sz="1800" b="1" kern="1200" dirty="0">
            <a:solidFill>
              <a:srgbClr val="FF0000"/>
            </a:solidFill>
          </a:endParaRPr>
        </a:p>
      </dsp:txBody>
      <dsp:txXfrm>
        <a:off x="294688" y="1024392"/>
        <a:ext cx="1413759" cy="975551"/>
      </dsp:txXfrm>
    </dsp:sp>
    <dsp:sp modelId="{18C4EF95-E8BE-41E3-BAEE-9D78BC4BD064}">
      <dsp:nvSpPr>
        <dsp:cNvPr id="0" name=""/>
        <dsp:cNvSpPr/>
      </dsp:nvSpPr>
      <dsp:spPr>
        <a:xfrm>
          <a:off x="2153785" y="967384"/>
          <a:ext cx="1089567" cy="1089567"/>
        </a:xfrm>
        <a:prstGeom prst="mathPlus">
          <a:avLst/>
        </a:prstGeom>
        <a:solidFill>
          <a:srgbClr val="C00000"/>
        </a:solidFill>
        <a:ln>
          <a:noFill/>
        </a:ln>
        <a:effectLst/>
        <a:scene3d>
          <a:camera prst="orthographicFront"/>
          <a:lightRig rig="threePt" dir="t"/>
        </a:scene3d>
        <a:sp3d prstMaterial="metal">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a:p>
      </dsp:txBody>
      <dsp:txXfrm>
        <a:off x="2298207" y="1384034"/>
        <a:ext cx="800723" cy="256267"/>
      </dsp:txXfrm>
    </dsp:sp>
    <dsp:sp modelId="{385F8174-0A04-40D0-81BE-99C770840393}">
      <dsp:nvSpPr>
        <dsp:cNvPr id="0" name=""/>
        <dsp:cNvSpPr/>
      </dsp:nvSpPr>
      <dsp:spPr>
        <a:xfrm>
          <a:off x="3395893" y="777996"/>
          <a:ext cx="1878565" cy="1468343"/>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metal">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MX" sz="1800" kern="1200" dirty="0" smtClean="0"/>
            <a:t>Criterios adjetivos : 40</a:t>
          </a:r>
          <a:endParaRPr lang="es-MX" sz="1800" kern="1200" dirty="0">
            <a:solidFill>
              <a:srgbClr val="FF0000"/>
            </a:solidFill>
          </a:endParaRPr>
        </a:p>
      </dsp:txBody>
      <dsp:txXfrm>
        <a:off x="3671002" y="993030"/>
        <a:ext cx="1328347" cy="1038275"/>
      </dsp:txXfrm>
    </dsp:sp>
    <dsp:sp modelId="{31D13D7E-5D5B-4C9E-B8D2-12869573AAEB}">
      <dsp:nvSpPr>
        <dsp:cNvPr id="0" name=""/>
        <dsp:cNvSpPr/>
      </dsp:nvSpPr>
      <dsp:spPr>
        <a:xfrm>
          <a:off x="5426998" y="967384"/>
          <a:ext cx="1089567" cy="1089567"/>
        </a:xfrm>
        <a:prstGeom prst="mathEqual">
          <a:avLst/>
        </a:prstGeom>
        <a:solidFill>
          <a:srgbClr val="FFC000"/>
        </a:solidFill>
        <a:ln>
          <a:noFill/>
        </a:ln>
        <a:effectLst/>
        <a:scene3d>
          <a:camera prst="orthographicFront"/>
          <a:lightRig rig="threePt" dir="t"/>
        </a:scene3d>
        <a:sp3d prstMaterial="dkEdge">
          <a:bevelT prst="relaxedInse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a:p>
      </dsp:txBody>
      <dsp:txXfrm>
        <a:off x="5571420" y="1191835"/>
        <a:ext cx="800723" cy="640665"/>
      </dsp:txXfrm>
    </dsp:sp>
    <dsp:sp modelId="{2B94369C-0ED4-4BF0-AEC6-934FE7990A98}">
      <dsp:nvSpPr>
        <dsp:cNvPr id="0" name=""/>
        <dsp:cNvSpPr/>
      </dsp:nvSpPr>
      <dsp:spPr>
        <a:xfrm>
          <a:off x="6669105" y="777996"/>
          <a:ext cx="1878565" cy="1468343"/>
        </a:xfrm>
        <a:prstGeom prst="ellipse">
          <a:avLst/>
        </a:prstGeom>
        <a:solidFill>
          <a:srgbClr val="7030A0"/>
        </a:solidFill>
        <a:ln w="25400" cap="flat" cmpd="sng" algn="ctr">
          <a:solidFill>
            <a:schemeClr val="lt1">
              <a:hueOff val="0"/>
              <a:satOff val="0"/>
              <a:lumOff val="0"/>
              <a:alphaOff val="0"/>
            </a:schemeClr>
          </a:solidFill>
          <a:prstDash val="solid"/>
        </a:ln>
        <a:effectLst/>
        <a:scene3d>
          <a:camera prst="orthographicFront"/>
          <a:lightRig rig="threePt" dir="t"/>
        </a:scene3d>
        <a:sp3d prstMaterial="metal">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Total de criterios redactados: 81</a:t>
          </a:r>
          <a:endParaRPr lang="es-MX" sz="1800" kern="1200" dirty="0">
            <a:solidFill>
              <a:srgbClr val="FF0000"/>
            </a:solidFill>
          </a:endParaRPr>
        </a:p>
      </dsp:txBody>
      <dsp:txXfrm>
        <a:off x="6944214" y="993030"/>
        <a:ext cx="1328347" cy="1038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0.072</cdr:x>
      <cdr:y>0.06222</cdr:y>
    </cdr:from>
    <cdr:to>
      <cdr:x>0.072</cdr:x>
      <cdr:y>0.33616</cdr:y>
    </cdr:to>
    <cdr:cxnSp macro="">
      <cdr:nvCxnSpPr>
        <cdr:cNvPr id="8" name="Conector recto 7"/>
        <cdr:cNvCxnSpPr/>
      </cdr:nvCxnSpPr>
      <cdr:spPr>
        <a:xfrm xmlns:a="http://schemas.openxmlformats.org/drawingml/2006/main" flipV="1">
          <a:off x="656456" y="216024"/>
          <a:ext cx="0" cy="951177"/>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7E7F1CE7-61E8-46C6-AE18-BFDAC97E04B0}" type="datetimeFigureOut">
              <a:rPr lang="es-MX" smtClean="0"/>
              <a:t>27/10/2016</a:t>
            </a:fld>
            <a:endParaRPr lang="es-MX"/>
          </a:p>
        </p:txBody>
      </p:sp>
      <p:sp>
        <p:nvSpPr>
          <p:cNvPr id="4" name="Marcador de pie de página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775F9A52-094A-4FC3-9646-D801E54057D6}" type="slidenum">
              <a:rPr lang="es-MX" smtClean="0"/>
              <a:t>‹Nº›</a:t>
            </a:fld>
            <a:endParaRPr lang="es-MX"/>
          </a:p>
        </p:txBody>
      </p:sp>
    </p:spTree>
    <p:extLst>
      <p:ext uri="{BB962C8B-B14F-4D97-AF65-F5344CB8AC3E}">
        <p14:creationId xmlns:p14="http://schemas.microsoft.com/office/powerpoint/2010/main" val="3948519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1B20D6B9-6188-47D8-BCA8-E8D5DD9D66CD}" type="datetimeFigureOut">
              <a:rPr lang="es-MX" smtClean="0"/>
              <a:t>27/10/2016</a:t>
            </a:fld>
            <a:endParaRPr lang="es-MX"/>
          </a:p>
        </p:txBody>
      </p:sp>
      <p:sp>
        <p:nvSpPr>
          <p:cNvPr id="4" name="3 Marcador de imagen de diapositiva"/>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B107BC9C-DDF9-48F0-838C-4A1BEFFDF5C2}" type="slidenum">
              <a:rPr lang="es-MX" smtClean="0"/>
              <a:t>‹Nº›</a:t>
            </a:fld>
            <a:endParaRPr lang="es-MX"/>
          </a:p>
        </p:txBody>
      </p:sp>
    </p:spTree>
    <p:extLst>
      <p:ext uri="{BB962C8B-B14F-4D97-AF65-F5344CB8AC3E}">
        <p14:creationId xmlns:p14="http://schemas.microsoft.com/office/powerpoint/2010/main" val="70903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3039322-AC15-4F9E-8D16-AB1EC1681E0E}" type="slidenum">
              <a:rPr lang="es-MX" smtClean="0"/>
              <a:pPr/>
              <a:t>1</a:t>
            </a:fld>
            <a:endParaRPr lang="es-MX"/>
          </a:p>
        </p:txBody>
      </p:sp>
    </p:spTree>
    <p:extLst>
      <p:ext uri="{BB962C8B-B14F-4D97-AF65-F5344CB8AC3E}">
        <p14:creationId xmlns:p14="http://schemas.microsoft.com/office/powerpoint/2010/main" val="263717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107BC9C-DDF9-48F0-838C-4A1BEFFDF5C2}" type="slidenum">
              <a:rPr lang="es-MX" smtClean="0"/>
              <a:t>36</a:t>
            </a:fld>
            <a:endParaRPr lang="es-MX"/>
          </a:p>
        </p:txBody>
      </p:sp>
    </p:spTree>
    <p:extLst>
      <p:ext uri="{BB962C8B-B14F-4D97-AF65-F5344CB8AC3E}">
        <p14:creationId xmlns:p14="http://schemas.microsoft.com/office/powerpoint/2010/main" val="138191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107BC9C-DDF9-48F0-838C-4A1BEFFDF5C2}" type="slidenum">
              <a:rPr lang="es-MX" smtClean="0"/>
              <a:t>37</a:t>
            </a:fld>
            <a:endParaRPr lang="es-MX"/>
          </a:p>
        </p:txBody>
      </p:sp>
    </p:spTree>
    <p:extLst>
      <p:ext uri="{BB962C8B-B14F-4D97-AF65-F5344CB8AC3E}">
        <p14:creationId xmlns:p14="http://schemas.microsoft.com/office/powerpoint/2010/main" val="328585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DAA1E34-0F62-4B17-9038-44EFE84CCCEC}" type="datetime1">
              <a:rPr lang="es-ES" smtClean="0"/>
              <a:t>27/10/2016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035AC7-D6B0-466E-A0FD-B5FBDE890B28}" type="slidenum">
              <a:rPr lang="es-ES" smtClean="0"/>
              <a:t>‹Nº›</a:t>
            </a:fld>
            <a:endParaRPr lang="es-ES"/>
          </a:p>
        </p:txBody>
      </p:sp>
    </p:spTree>
    <p:extLst>
      <p:ext uri="{BB962C8B-B14F-4D97-AF65-F5344CB8AC3E}">
        <p14:creationId xmlns:p14="http://schemas.microsoft.com/office/powerpoint/2010/main" val="222957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2"/>
          </p:nvPr>
        </p:nvSpPr>
        <p:spPr>
          <a:xfrm>
            <a:off x="8244408" y="6408738"/>
            <a:ext cx="769417" cy="365125"/>
          </a:xfrm>
        </p:spPr>
        <p:txBody>
          <a:bodyPr/>
          <a:lstStyle/>
          <a:p>
            <a:pPr>
              <a:defRPr/>
            </a:pPr>
            <a:fld id="{BD43386B-512A-4F48-AC60-1F2A615D5642}" type="slidenum">
              <a:rPr lang="es-MX" smtClean="0"/>
              <a:pPr>
                <a:defRPr/>
              </a:pPr>
              <a:t>‹Nº›</a:t>
            </a:fld>
            <a:endParaRPr lang="es-MX" dirty="0"/>
          </a:p>
        </p:txBody>
      </p:sp>
      <p:sp>
        <p:nvSpPr>
          <p:cNvPr id="6" name="5 Rectángulo"/>
          <p:cNvSpPr/>
          <p:nvPr userDrawn="1"/>
        </p:nvSpPr>
        <p:spPr>
          <a:xfrm>
            <a:off x="0" y="0"/>
            <a:ext cx="9144000" cy="53280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3269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4_Diapositiva de título">
    <p:spTree>
      <p:nvGrpSpPr>
        <p:cNvPr id="1" name=""/>
        <p:cNvGrpSpPr/>
        <p:nvPr/>
      </p:nvGrpSpPr>
      <p:grpSpPr>
        <a:xfrm>
          <a:off x="0" y="0"/>
          <a:ext cx="0" cy="0"/>
          <a:chOff x="0" y="0"/>
          <a:chExt cx="0" cy="0"/>
        </a:xfrm>
      </p:grpSpPr>
      <p:sp>
        <p:nvSpPr>
          <p:cNvPr id="8" name="Elipse 7"/>
          <p:cNvSpPr/>
          <p:nvPr userDrawn="1"/>
        </p:nvSpPr>
        <p:spPr>
          <a:xfrm rot="21090367">
            <a:off x="2896475" y="4046071"/>
            <a:ext cx="6293760" cy="2664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userDrawn="1"/>
        </p:nvSpPr>
        <p:spPr>
          <a:xfrm>
            <a:off x="-4238" y="5026030"/>
            <a:ext cx="4932040" cy="1765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userDrawn="1"/>
        </p:nvSpPr>
        <p:spPr>
          <a:xfrm rot="21090367">
            <a:off x="2892237" y="4058925"/>
            <a:ext cx="6293760" cy="2664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57501-A9EE-4789-833D-D625A8BC7A56}" type="datetime1">
              <a:rPr lang="es-ES" smtClean="0"/>
              <a:t>27/10/2016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35AC7-D6B0-466E-A0FD-B5FBDE890B28}" type="slidenum">
              <a:rPr lang="es-ES" smtClean="0"/>
              <a:t>‹Nº›</a:t>
            </a:fld>
            <a:endParaRPr lang="es-ES"/>
          </a:p>
        </p:txBody>
      </p:sp>
    </p:spTree>
    <p:extLst>
      <p:ext uri="{BB962C8B-B14F-4D97-AF65-F5344CB8AC3E}">
        <p14:creationId xmlns:p14="http://schemas.microsoft.com/office/powerpoint/2010/main" val="124479224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89"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3.wdp"/><Relationship Id="rId7" Type="http://schemas.openxmlformats.org/officeDocument/2006/relationships/diagramColors" Target="../diagrams/colors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7.pn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 descr="programa nacional"/>
          <p:cNvPicPr>
            <a:picLocks noChangeAspect="1" noChangeArrowheads="1"/>
          </p:cNvPicPr>
          <p:nvPr/>
        </p:nvPicPr>
        <p:blipFill>
          <a:blip r:embed="rId3" cstate="print">
            <a:lum bright="70000" contrast="-70000"/>
          </a:blip>
          <a:srcRect/>
          <a:stretch>
            <a:fillRect/>
          </a:stretch>
        </p:blipFill>
        <p:spPr bwMode="auto">
          <a:xfrm>
            <a:off x="2483768" y="2260431"/>
            <a:ext cx="4785002" cy="3853185"/>
          </a:xfrm>
          <a:prstGeom prst="rect">
            <a:avLst/>
          </a:prstGeom>
          <a:noFill/>
        </p:spPr>
      </p:pic>
      <p:sp>
        <p:nvSpPr>
          <p:cNvPr id="9" name="5 Rectángulo"/>
          <p:cNvSpPr/>
          <p:nvPr/>
        </p:nvSpPr>
        <p:spPr>
          <a:xfrm>
            <a:off x="0" y="2204864"/>
            <a:ext cx="9144000" cy="572644"/>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0" y="6165304"/>
            <a:ext cx="9144000" cy="692696"/>
          </a:xfrm>
          <a:prstGeom prst="rect">
            <a:avLst/>
          </a:prstGeom>
          <a:solidFill>
            <a:schemeClr val="accent5">
              <a:lumMod val="75000"/>
              <a:alpha val="2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4 Rectángulo"/>
          <p:cNvSpPr/>
          <p:nvPr/>
        </p:nvSpPr>
        <p:spPr>
          <a:xfrm>
            <a:off x="5292080" y="6237312"/>
            <a:ext cx="3744416" cy="461665"/>
          </a:xfrm>
          <a:prstGeom prst="rect">
            <a:avLst/>
          </a:prstGeom>
        </p:spPr>
        <p:txBody>
          <a:bodyPr wrap="square">
            <a:spAutoFit/>
          </a:bodyPr>
          <a:lstStyle/>
          <a:p>
            <a:pPr algn="r"/>
            <a:r>
              <a:rPr lang="es-MX" sz="2400" b="1" cap="small" dirty="0">
                <a:effectLst>
                  <a:outerShdw blurRad="38100" dist="38100" dir="2700000" algn="tl">
                    <a:srgbClr val="000000">
                      <a:alpha val="43137"/>
                    </a:srgbClr>
                  </a:outerShdw>
                </a:effectLst>
                <a:latin typeface="Calibri" pitchFamily="34" charset="0"/>
              </a:rPr>
              <a:t>Octubre de 2016</a:t>
            </a:r>
          </a:p>
        </p:txBody>
      </p:sp>
      <p:pic>
        <p:nvPicPr>
          <p:cNvPr id="16" name="Picture 2" descr="C:\Users\david.mendoza\AppData\Local\Microsoft\Windows\Temporary Internet Files\Content.Outlook\GHHZH0AP\Logo-inai_28abr2015_texto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69" b="16175"/>
          <a:stretch/>
        </p:blipFill>
        <p:spPr bwMode="auto">
          <a:xfrm>
            <a:off x="-2646" y="-16096"/>
            <a:ext cx="3928115" cy="2220960"/>
          </a:xfrm>
          <a:prstGeom prst="rect">
            <a:avLst/>
          </a:prstGeom>
          <a:noFill/>
          <a:extLst>
            <a:ext uri="{909E8E84-426E-40DD-AFC4-6F175D3DCCD1}">
              <a14:hiddenFill xmlns:a14="http://schemas.microsoft.com/office/drawing/2010/main">
                <a:solidFill>
                  <a:srgbClr val="FFFFFF"/>
                </a:solidFill>
              </a14:hiddenFill>
            </a:ext>
          </a:extLst>
        </p:spPr>
      </p:pic>
      <p:sp>
        <p:nvSpPr>
          <p:cNvPr id="12" name="9 Rectángulo"/>
          <p:cNvSpPr/>
          <p:nvPr/>
        </p:nvSpPr>
        <p:spPr>
          <a:xfrm>
            <a:off x="251520" y="2787620"/>
            <a:ext cx="8640960" cy="3416320"/>
          </a:xfrm>
          <a:prstGeom prst="rect">
            <a:avLst/>
          </a:prstGeom>
        </p:spPr>
        <p:txBody>
          <a:bodyPr wrap="square">
            <a:spAutoFit/>
          </a:bodyPr>
          <a:lstStyle/>
          <a:p>
            <a:pPr algn="ctr">
              <a:spcAft>
                <a:spcPts val="1200"/>
              </a:spcAft>
            </a:pPr>
            <a:r>
              <a:rPr lang="es-ES" sz="5400" b="1" cap="small" dirty="0" smtClean="0">
                <a:effectLst>
                  <a:outerShdw blurRad="38100" dist="38100" dir="2700000" algn="tl">
                    <a:srgbClr val="000000">
                      <a:alpha val="43137"/>
                    </a:srgbClr>
                  </a:outerShdw>
                </a:effectLst>
                <a:latin typeface="Calibri" pitchFamily="34" charset="0"/>
              </a:rPr>
              <a:t>Nuevo Modelo de Apertura Judicial y los Alcances de la Plataforma Nacional de Transparencia</a:t>
            </a:r>
            <a:endParaRPr lang="es-ES" sz="5400" b="1" cap="small" dirty="0">
              <a:effectLst>
                <a:outerShdw blurRad="38100" dist="38100" dir="2700000" algn="tl">
                  <a:srgbClr val="000000">
                    <a:alpha val="43137"/>
                  </a:srgbClr>
                </a:outerShdw>
              </a:effectLst>
              <a:latin typeface="Calibri" pitchFamily="34" charset="0"/>
            </a:endParaRPr>
          </a:p>
        </p:txBody>
      </p:sp>
      <p:sp>
        <p:nvSpPr>
          <p:cNvPr id="14" name="15 Rectángulo"/>
          <p:cNvSpPr/>
          <p:nvPr/>
        </p:nvSpPr>
        <p:spPr>
          <a:xfrm>
            <a:off x="251520" y="2132856"/>
            <a:ext cx="8640960" cy="707886"/>
          </a:xfrm>
          <a:prstGeom prst="rect">
            <a:avLst/>
          </a:prstGeom>
        </p:spPr>
        <p:txBody>
          <a:bodyPr wrap="square">
            <a:spAutoFit/>
          </a:bodyPr>
          <a:lstStyle/>
          <a:p>
            <a:pPr algn="ctr"/>
            <a:r>
              <a:rPr lang="es-MX" sz="4000" b="1" cap="small" dirty="0">
                <a:solidFill>
                  <a:schemeClr val="bg1"/>
                </a:solidFill>
                <a:effectLst>
                  <a:glow rad="101600">
                    <a:schemeClr val="tx1">
                      <a:alpha val="60000"/>
                    </a:schemeClr>
                  </a:glow>
                  <a:outerShdw blurRad="38100" dist="38100" dir="2700000" algn="tl">
                    <a:srgbClr val="000000">
                      <a:alpha val="43137"/>
                    </a:srgbClr>
                  </a:outerShdw>
                </a:effectLst>
                <a:latin typeface="Calibri" pitchFamily="34" charset="0"/>
              </a:rPr>
              <a:t>Oscar Mauricio Guerra Ford</a:t>
            </a:r>
          </a:p>
        </p:txBody>
      </p:sp>
    </p:spTree>
    <p:extLst>
      <p:ext uri="{BB962C8B-B14F-4D97-AF65-F5344CB8AC3E}">
        <p14:creationId xmlns:p14="http://schemas.microsoft.com/office/powerpoint/2010/main" val="123612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44624"/>
            <a:ext cx="8640960" cy="492443"/>
          </a:xfrm>
          <a:prstGeom prst="rect">
            <a:avLst/>
          </a:prstGeom>
          <a:noFill/>
        </p:spPr>
        <p:txBody>
          <a:bodyPr wrap="square" rtlCol="0">
            <a:spAutoFit/>
          </a:bodyPr>
          <a:lstStyle/>
          <a:p>
            <a:pPr algn="ctr"/>
            <a:r>
              <a:rPr lang="es-MX" sz="2600" b="1" cap="small" dirty="0">
                <a:solidFill>
                  <a:schemeClr val="bg1"/>
                </a:solidFill>
                <a:effectLst>
                  <a:glow rad="63500">
                    <a:schemeClr val="tx1">
                      <a:alpha val="60000"/>
                    </a:schemeClr>
                  </a:glow>
                </a:effectLst>
              </a:rPr>
              <a:t>Marco normativo derivado de la reforma constitucional</a:t>
            </a:r>
          </a:p>
        </p:txBody>
      </p:sp>
      <p:pic>
        <p:nvPicPr>
          <p:cNvPr id="11" name="Picture 2" descr="http://isopixel.net/wp-content/uploads/2012/01/libr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5301208"/>
            <a:ext cx="1368152" cy="125413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44"/>
          <p:cNvGrpSpPr/>
          <p:nvPr/>
        </p:nvGrpSpPr>
        <p:grpSpPr>
          <a:xfrm>
            <a:off x="1835696" y="5749463"/>
            <a:ext cx="1237142" cy="526125"/>
            <a:chOff x="1835696" y="5461431"/>
            <a:chExt cx="1237142" cy="526125"/>
          </a:xfrm>
          <a:solidFill>
            <a:srgbClr val="C00000"/>
          </a:solidFill>
        </p:grpSpPr>
        <p:sp>
          <p:nvSpPr>
            <p:cNvPr id="13" name="Flecha derecha 39"/>
            <p:cNvSpPr/>
            <p:nvPr/>
          </p:nvSpPr>
          <p:spPr>
            <a:xfrm rot="20652894">
              <a:off x="2034721" y="5461431"/>
              <a:ext cx="1030031" cy="13657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derecha 41"/>
            <p:cNvSpPr/>
            <p:nvPr/>
          </p:nvSpPr>
          <p:spPr>
            <a:xfrm rot="21184049">
              <a:off x="2061662" y="5605026"/>
              <a:ext cx="988636" cy="13657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derecha 42"/>
            <p:cNvSpPr/>
            <p:nvPr/>
          </p:nvSpPr>
          <p:spPr>
            <a:xfrm rot="442072">
              <a:off x="2042807" y="5850979"/>
              <a:ext cx="1030031" cy="13657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derecha 43"/>
            <p:cNvSpPr/>
            <p:nvPr/>
          </p:nvSpPr>
          <p:spPr>
            <a:xfrm>
              <a:off x="2062699" y="5723731"/>
              <a:ext cx="988636" cy="13657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40"/>
            <p:cNvSpPr/>
            <p:nvPr/>
          </p:nvSpPr>
          <p:spPr>
            <a:xfrm>
              <a:off x="1835696" y="5589240"/>
              <a:ext cx="216024" cy="36004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8" name="Picture 3"/>
          <p:cNvPicPr>
            <a:picLocks noChangeAspect="1" noChangeArrowheads="1"/>
          </p:cNvPicPr>
          <p:nvPr/>
        </p:nvPicPr>
        <p:blipFill>
          <a:blip r:embed="rId3" cstate="print"/>
          <a:srcRect l="29883" t="20508" r="29101" b="9912"/>
          <a:stretch>
            <a:fillRect/>
          </a:stretch>
        </p:blipFill>
        <p:spPr bwMode="auto">
          <a:xfrm>
            <a:off x="7301518" y="1959378"/>
            <a:ext cx="1296144" cy="1661329"/>
          </a:xfrm>
          <a:prstGeom prst="rect">
            <a:avLst/>
          </a:prstGeom>
          <a:ln>
            <a:noFill/>
          </a:ln>
          <a:effectLst>
            <a:reflection blurRad="12700" stA="30000" endPos="30000" dist="5000" dir="5400000" sy="-100000" algn="bl" rotWithShape="0"/>
          </a:effectLst>
        </p:spPr>
      </p:pic>
      <p:sp>
        <p:nvSpPr>
          <p:cNvPr id="19" name="3 Rectángulo"/>
          <p:cNvSpPr/>
          <p:nvPr/>
        </p:nvSpPr>
        <p:spPr>
          <a:xfrm>
            <a:off x="323528" y="692696"/>
            <a:ext cx="8496944" cy="1412694"/>
          </a:xfrm>
          <a:prstGeom prst="rect">
            <a:avLst/>
          </a:prstGeom>
        </p:spPr>
        <p:txBody>
          <a:bodyPr wrap="square">
            <a:spAutoFit/>
          </a:bodyPr>
          <a:lstStyle/>
          <a:p>
            <a:pPr marL="342900" indent="-342900" algn="just" fontAlgn="auto">
              <a:lnSpc>
                <a:spcPct val="130000"/>
              </a:lnSpc>
              <a:spcBef>
                <a:spcPts val="0"/>
              </a:spcBef>
              <a:spcAft>
                <a:spcPts val="1800"/>
              </a:spcAft>
              <a:buFont typeface="Wingdings" panose="05000000000000000000" pitchFamily="2" charset="2"/>
              <a:buChar char="q"/>
              <a:defRPr/>
            </a:pPr>
            <a:r>
              <a:rPr lang="es-MX" sz="2200" b="1" kern="0" dirty="0">
                <a:cs typeface="Arial" pitchFamily="34" charset="0"/>
              </a:rPr>
              <a:t>La reforma </a:t>
            </a:r>
            <a:r>
              <a:rPr lang="es-MX" sz="2200" b="1" kern="0" dirty="0" smtClean="0">
                <a:cs typeface="Arial" pitchFamily="34" charset="0"/>
              </a:rPr>
              <a:t>Constitucional </a:t>
            </a:r>
            <a:r>
              <a:rPr lang="es-MX" sz="2200" b="1" kern="0" dirty="0">
                <a:cs typeface="Arial" pitchFamily="34" charset="0"/>
              </a:rPr>
              <a:t>de 2014 </a:t>
            </a:r>
            <a:r>
              <a:rPr lang="es-MX" sz="2200" kern="0" dirty="0">
                <a:cs typeface="Arial" pitchFamily="34" charset="0"/>
              </a:rPr>
              <a:t>en la materia fortalece la transparencia gubernamental, el derecho de acceso a la información y los organismos que garantizan su ejercicio.</a:t>
            </a:r>
          </a:p>
        </p:txBody>
      </p:sp>
      <p:grpSp>
        <p:nvGrpSpPr>
          <p:cNvPr id="21" name="Grupo 8"/>
          <p:cNvGrpSpPr/>
          <p:nvPr/>
        </p:nvGrpSpPr>
        <p:grpSpPr>
          <a:xfrm>
            <a:off x="4427984" y="2420888"/>
            <a:ext cx="1008112" cy="2202245"/>
            <a:chOff x="4355976" y="2996953"/>
            <a:chExt cx="1008112" cy="1875983"/>
          </a:xfrm>
          <a:solidFill>
            <a:srgbClr val="C00000"/>
          </a:solidFill>
        </p:grpSpPr>
        <p:sp>
          <p:nvSpPr>
            <p:cNvPr id="22" name="Flecha doblada hacia arriba 5"/>
            <p:cNvSpPr/>
            <p:nvPr/>
          </p:nvSpPr>
          <p:spPr>
            <a:xfrm rot="5400000">
              <a:off x="4354088" y="3862936"/>
              <a:ext cx="1011888" cy="1008112"/>
            </a:xfrm>
            <a:prstGeom prst="ben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Flecha doblada hacia arriba 30"/>
            <p:cNvSpPr/>
            <p:nvPr/>
          </p:nvSpPr>
          <p:spPr>
            <a:xfrm rot="16200000" flipV="1">
              <a:off x="4354088" y="2998841"/>
              <a:ext cx="1011888" cy="1008112"/>
            </a:xfrm>
            <a:prstGeom prst="ben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4" name="Rectángulo 12"/>
          <p:cNvSpPr/>
          <p:nvPr/>
        </p:nvSpPr>
        <p:spPr>
          <a:xfrm>
            <a:off x="2555776" y="3322823"/>
            <a:ext cx="1872208" cy="4787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11 CuadroTexto"/>
          <p:cNvSpPr txBox="1"/>
          <p:nvPr/>
        </p:nvSpPr>
        <p:spPr>
          <a:xfrm>
            <a:off x="2555776" y="3394831"/>
            <a:ext cx="2160240" cy="338554"/>
          </a:xfrm>
          <a:prstGeom prst="rect">
            <a:avLst/>
          </a:prstGeom>
          <a:noFill/>
        </p:spPr>
        <p:txBody>
          <a:bodyPr wrap="square" rtlCol="0">
            <a:spAutoFit/>
          </a:bodyPr>
          <a:lstStyle/>
          <a:p>
            <a:r>
              <a:rPr lang="es-MX" sz="1600" b="1" dirty="0">
                <a:solidFill>
                  <a:schemeClr val="bg1"/>
                </a:solidFill>
              </a:rPr>
              <a:t>FORTALECIMIENTO</a:t>
            </a:r>
          </a:p>
        </p:txBody>
      </p:sp>
      <p:sp>
        <p:nvSpPr>
          <p:cNvPr id="26" name="11 CuadroTexto"/>
          <p:cNvSpPr txBox="1"/>
          <p:nvPr/>
        </p:nvSpPr>
        <p:spPr>
          <a:xfrm>
            <a:off x="5580112" y="2204864"/>
            <a:ext cx="1552198" cy="923330"/>
          </a:xfrm>
          <a:prstGeom prst="rect">
            <a:avLst/>
          </a:prstGeom>
          <a:noFill/>
        </p:spPr>
        <p:txBody>
          <a:bodyPr wrap="square" rtlCol="0">
            <a:spAutoFit/>
          </a:bodyPr>
          <a:lstStyle/>
          <a:p>
            <a:pPr algn="ctr"/>
            <a:r>
              <a:rPr lang="es-MX" b="1" dirty="0"/>
              <a:t>Transparencia y Acceso a la Información</a:t>
            </a:r>
          </a:p>
        </p:txBody>
      </p:sp>
      <p:sp>
        <p:nvSpPr>
          <p:cNvPr id="28" name="11 CuadroTexto"/>
          <p:cNvSpPr txBox="1"/>
          <p:nvPr/>
        </p:nvSpPr>
        <p:spPr>
          <a:xfrm>
            <a:off x="5436096" y="3933056"/>
            <a:ext cx="1768222" cy="923330"/>
          </a:xfrm>
          <a:prstGeom prst="rect">
            <a:avLst/>
          </a:prstGeom>
          <a:noFill/>
        </p:spPr>
        <p:txBody>
          <a:bodyPr wrap="square" rtlCol="0">
            <a:spAutoFit/>
          </a:bodyPr>
          <a:lstStyle/>
          <a:p>
            <a:pPr algn="ctr"/>
            <a:r>
              <a:rPr lang="es-MX" b="1" dirty="0"/>
              <a:t>Órganos garantes de transparencia</a:t>
            </a:r>
          </a:p>
        </p:txBody>
      </p:sp>
      <p:sp>
        <p:nvSpPr>
          <p:cNvPr id="32" name="Flecha derecha 37"/>
          <p:cNvSpPr/>
          <p:nvPr/>
        </p:nvSpPr>
        <p:spPr>
          <a:xfrm rot="5400000">
            <a:off x="1225369" y="4402849"/>
            <a:ext cx="504056" cy="860614"/>
          </a:xfrm>
          <a:prstGeom prst="rightArrow">
            <a:avLst/>
          </a:prstGeom>
          <a:solidFill>
            <a:srgbClr val="C00000">
              <a:alpha val="85000"/>
            </a:srgbClr>
          </a:solidFill>
          <a:ln w="254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2 Rectángulo"/>
          <p:cNvSpPr/>
          <p:nvPr/>
        </p:nvSpPr>
        <p:spPr>
          <a:xfrm>
            <a:off x="4085546" y="5427996"/>
            <a:ext cx="4824536" cy="830997"/>
          </a:xfrm>
          <a:prstGeom prst="rect">
            <a:avLst/>
          </a:prstGeom>
        </p:spPr>
        <p:txBody>
          <a:bodyPr wrap="square">
            <a:spAutoFit/>
          </a:bodyPr>
          <a:lstStyle/>
          <a:p>
            <a:pPr algn="ctr">
              <a:defRPr/>
            </a:pPr>
            <a:r>
              <a:rPr lang="es-ES" sz="2400" b="1" dirty="0">
                <a:solidFill>
                  <a:srgbClr val="C00000"/>
                </a:solidFill>
                <a:latin typeface="Arial" pitchFamily="34" charset="0"/>
                <a:cs typeface="Arial" pitchFamily="34" charset="0"/>
              </a:rPr>
              <a:t>TERCERA GENERACIÓN</a:t>
            </a:r>
          </a:p>
          <a:p>
            <a:pPr algn="ctr">
              <a:defRPr/>
            </a:pPr>
            <a:r>
              <a:rPr lang="es-ES" sz="2400" b="1" dirty="0">
                <a:solidFill>
                  <a:srgbClr val="C00000"/>
                </a:solidFill>
                <a:latin typeface="Arial" pitchFamily="34" charset="0"/>
                <a:cs typeface="Arial" pitchFamily="34" charset="0"/>
              </a:rPr>
              <a:t>DE LEYES</a:t>
            </a:r>
          </a:p>
        </p:txBody>
      </p:sp>
      <p:sp>
        <p:nvSpPr>
          <p:cNvPr id="34" name="11 CuadroTexto"/>
          <p:cNvSpPr txBox="1"/>
          <p:nvPr/>
        </p:nvSpPr>
        <p:spPr>
          <a:xfrm>
            <a:off x="2627784" y="4725144"/>
            <a:ext cx="2088231" cy="584775"/>
          </a:xfrm>
          <a:prstGeom prst="rect">
            <a:avLst/>
          </a:prstGeom>
          <a:noFill/>
        </p:spPr>
        <p:txBody>
          <a:bodyPr wrap="square" rtlCol="0">
            <a:spAutoFit/>
          </a:bodyPr>
          <a:lstStyle/>
          <a:p>
            <a:pPr algn="ctr"/>
            <a:r>
              <a:rPr lang="es-MX" sz="1600" b="1" dirty="0"/>
              <a:t>Leyes federal y de las entidades federativas</a:t>
            </a:r>
          </a:p>
        </p:txBody>
      </p:sp>
      <p:pic>
        <p:nvPicPr>
          <p:cNvPr id="35" name="2 Imagen"/>
          <p:cNvPicPr>
            <a:picLocks noChangeAspect="1"/>
          </p:cNvPicPr>
          <p:nvPr/>
        </p:nvPicPr>
        <p:blipFill rotWithShape="1">
          <a:blip r:embed="rId4" cstate="print">
            <a:extLst>
              <a:ext uri="{28A0092B-C50C-407E-A947-70E740481C1C}">
                <a14:useLocalDpi xmlns:a14="http://schemas.microsoft.com/office/drawing/2010/main" val="0"/>
              </a:ext>
            </a:extLst>
          </a:blip>
          <a:srcRect l="4437" t="19703" r="6016" b="13288"/>
          <a:stretch/>
        </p:blipFill>
        <p:spPr>
          <a:xfrm>
            <a:off x="899592" y="5217168"/>
            <a:ext cx="1139425" cy="1515804"/>
          </a:xfrm>
          <a:prstGeom prst="rect">
            <a:avLst/>
          </a:prstGeom>
        </p:spPr>
      </p:pic>
      <p:sp>
        <p:nvSpPr>
          <p:cNvPr id="3" name="Marcador de número de diapositiva 2"/>
          <p:cNvSpPr>
            <a:spLocks noGrp="1"/>
          </p:cNvSpPr>
          <p:nvPr>
            <p:ph type="sldNum" sz="quarter" idx="12"/>
          </p:nvPr>
        </p:nvSpPr>
        <p:spPr/>
        <p:txBody>
          <a:bodyPr/>
          <a:lstStyle/>
          <a:p>
            <a:pPr>
              <a:defRPr/>
            </a:pPr>
            <a:fld id="{BD43386B-512A-4F48-AC60-1F2A615D5642}" type="slidenum">
              <a:rPr lang="es-MX" smtClean="0"/>
              <a:pPr>
                <a:defRPr/>
              </a:pPr>
              <a:t>10</a:t>
            </a:fld>
            <a:endParaRPr lang="es-MX" dirty="0"/>
          </a:p>
        </p:txBody>
      </p:sp>
      <p:pic>
        <p:nvPicPr>
          <p:cNvPr id="5122" name="Picture 2" descr="Resultado de imagen para constitucion politica de"/>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3528" y="2554901"/>
            <a:ext cx="1974632" cy="1927960"/>
          </a:xfrm>
          <a:prstGeom prst="rect">
            <a:avLst/>
          </a:prstGeom>
          <a:noFill/>
          <a:scene3d>
            <a:camera prst="obliqueBottomLeft"/>
            <a:lightRig rig="threePt" dir="t"/>
          </a:scene3d>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7"/>
          <a:stretch>
            <a:fillRect/>
          </a:stretch>
        </p:blipFill>
        <p:spPr>
          <a:xfrm>
            <a:off x="7263749" y="4068029"/>
            <a:ext cx="1482278" cy="949502"/>
          </a:xfrm>
          <a:prstGeom prst="rect">
            <a:avLst/>
          </a:prstGeom>
        </p:spPr>
      </p:pic>
    </p:spTree>
    <p:extLst>
      <p:ext uri="{BB962C8B-B14F-4D97-AF65-F5344CB8AC3E}">
        <p14:creationId xmlns:p14="http://schemas.microsoft.com/office/powerpoint/2010/main" val="2903407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Aspectos relevantes de la Ley General</a:t>
            </a:r>
            <a:endParaRPr lang="es-MX" sz="2800" b="1" cap="small" dirty="0">
              <a:solidFill>
                <a:schemeClr val="bg1"/>
              </a:solidFill>
              <a:effectLst>
                <a:glow rad="63500">
                  <a:schemeClr val="tx1">
                    <a:alpha val="60000"/>
                  </a:schemeClr>
                </a:glow>
              </a:effectLst>
            </a:endParaRPr>
          </a:p>
        </p:txBody>
      </p:sp>
      <p:pic>
        <p:nvPicPr>
          <p:cNvPr id="35" name="2 Imagen"/>
          <p:cNvPicPr>
            <a:picLocks noChangeAspect="1"/>
          </p:cNvPicPr>
          <p:nvPr/>
        </p:nvPicPr>
        <p:blipFill rotWithShape="1">
          <a:blip r:embed="rId2" cstate="print">
            <a:extLst>
              <a:ext uri="{28A0092B-C50C-407E-A947-70E740481C1C}">
                <a14:useLocalDpi xmlns:a14="http://schemas.microsoft.com/office/drawing/2010/main" val="0"/>
              </a:ext>
            </a:extLst>
          </a:blip>
          <a:srcRect l="4437" t="19703" r="6016" b="13288"/>
          <a:stretch/>
        </p:blipFill>
        <p:spPr>
          <a:xfrm>
            <a:off x="43335" y="2372762"/>
            <a:ext cx="1622889" cy="2158968"/>
          </a:xfrm>
          <a:prstGeom prst="rect">
            <a:avLst/>
          </a:prstGeom>
        </p:spPr>
      </p:pic>
      <p:sp>
        <p:nvSpPr>
          <p:cNvPr id="3" name="CuadroTexto 2"/>
          <p:cNvSpPr txBox="1"/>
          <p:nvPr/>
        </p:nvSpPr>
        <p:spPr>
          <a:xfrm>
            <a:off x="2339752" y="647392"/>
            <a:ext cx="6552728" cy="6093976"/>
          </a:xfrm>
          <a:prstGeom prst="rect">
            <a:avLst/>
          </a:prstGeom>
          <a:noFill/>
        </p:spPr>
        <p:txBody>
          <a:bodyPr wrap="square" rtlCol="0">
            <a:spAutoFit/>
          </a:bodyPr>
          <a:lstStyle/>
          <a:p>
            <a:pPr marL="285750" indent="-285750" algn="just">
              <a:lnSpc>
                <a:spcPct val="110000"/>
              </a:lnSpc>
              <a:spcAft>
                <a:spcPts val="1200"/>
              </a:spcAft>
              <a:buFont typeface="Arial" panose="020B0604020202020204" pitchFamily="34" charset="0"/>
              <a:buChar char="•"/>
            </a:pPr>
            <a:r>
              <a:rPr lang="es-MX" sz="2000" dirty="0" smtClean="0"/>
              <a:t>Instituye el </a:t>
            </a:r>
            <a:r>
              <a:rPr lang="es-MX" sz="2000" b="1" dirty="0" smtClean="0"/>
              <a:t>Sistema Nacional de Transparencia</a:t>
            </a:r>
            <a:r>
              <a:rPr lang="es-MX" sz="2000" dirty="0" smtClean="0"/>
              <a:t>, que coordina la política pública transversal de la transparencia.</a:t>
            </a:r>
          </a:p>
          <a:p>
            <a:pPr marL="285750" indent="-285750" algn="just">
              <a:lnSpc>
                <a:spcPct val="110000"/>
              </a:lnSpc>
              <a:spcAft>
                <a:spcPts val="1200"/>
              </a:spcAft>
              <a:buFont typeface="Arial" panose="020B0604020202020204" pitchFamily="34" charset="0"/>
              <a:buChar char="•"/>
            </a:pPr>
            <a:r>
              <a:rPr lang="es-MX" sz="2000" dirty="0"/>
              <a:t>Determina las </a:t>
            </a:r>
            <a:r>
              <a:rPr lang="es-MX" sz="2000" b="1" dirty="0"/>
              <a:t>atribuciones de los organismos garantes</a:t>
            </a:r>
            <a:r>
              <a:rPr lang="es-MX" sz="2000" dirty="0"/>
              <a:t>.</a:t>
            </a:r>
          </a:p>
          <a:p>
            <a:pPr marL="285750" indent="-285750" algn="just">
              <a:lnSpc>
                <a:spcPct val="110000"/>
              </a:lnSpc>
              <a:spcAft>
                <a:spcPts val="1200"/>
              </a:spcAft>
              <a:buFont typeface="Arial" panose="020B0604020202020204" pitchFamily="34" charset="0"/>
              <a:buChar char="•"/>
            </a:pPr>
            <a:r>
              <a:rPr lang="es-MX" sz="2000" dirty="0" smtClean="0"/>
              <a:t>Establece el </a:t>
            </a:r>
            <a:r>
              <a:rPr lang="es-MX" sz="2000" b="1" dirty="0" smtClean="0"/>
              <a:t>universo de sujetos obligados</a:t>
            </a:r>
            <a:r>
              <a:rPr lang="es-MX" sz="2000" dirty="0" smtClean="0"/>
              <a:t>.</a:t>
            </a:r>
          </a:p>
          <a:p>
            <a:pPr marL="285750" indent="-285750" algn="just">
              <a:lnSpc>
                <a:spcPct val="110000"/>
              </a:lnSpc>
              <a:spcAft>
                <a:spcPts val="1200"/>
              </a:spcAft>
              <a:buFont typeface="Arial" panose="020B0604020202020204" pitchFamily="34" charset="0"/>
              <a:buChar char="•"/>
            </a:pPr>
            <a:r>
              <a:rPr lang="es-MX" sz="2000" dirty="0" smtClean="0"/>
              <a:t>Mandata las </a:t>
            </a:r>
            <a:r>
              <a:rPr lang="es-MX" sz="2000" b="1" dirty="0" smtClean="0"/>
              <a:t>obligaciones generales </a:t>
            </a:r>
            <a:r>
              <a:rPr lang="es-MX" sz="2000" dirty="0" smtClean="0"/>
              <a:t>para todos </a:t>
            </a:r>
            <a:r>
              <a:rPr lang="es-MX" sz="2000" b="1" dirty="0" smtClean="0"/>
              <a:t>sujetos obligados</a:t>
            </a:r>
            <a:r>
              <a:rPr lang="es-MX" sz="2000" dirty="0" smtClean="0"/>
              <a:t>.</a:t>
            </a:r>
          </a:p>
          <a:p>
            <a:pPr marL="285750" indent="-285750" algn="just">
              <a:lnSpc>
                <a:spcPct val="110000"/>
              </a:lnSpc>
              <a:spcAft>
                <a:spcPts val="1200"/>
              </a:spcAft>
              <a:buFont typeface="Arial" panose="020B0604020202020204" pitchFamily="34" charset="0"/>
              <a:buChar char="•"/>
            </a:pPr>
            <a:r>
              <a:rPr lang="es-MX" sz="2000" dirty="0" smtClean="0"/>
              <a:t>Relaciona la información de las </a:t>
            </a:r>
            <a:r>
              <a:rPr lang="es-MX" sz="2000" b="1" dirty="0" smtClean="0"/>
              <a:t>obligaciones de transparencia para todos los sujetos obligados</a:t>
            </a:r>
            <a:r>
              <a:rPr lang="es-MX" sz="2000" dirty="0" smtClean="0"/>
              <a:t>.</a:t>
            </a:r>
          </a:p>
          <a:p>
            <a:pPr marL="285750" indent="-285750" algn="just">
              <a:lnSpc>
                <a:spcPct val="110000"/>
              </a:lnSpc>
              <a:spcAft>
                <a:spcPts val="1200"/>
              </a:spcAft>
              <a:buFont typeface="Arial" panose="020B0604020202020204" pitchFamily="34" charset="0"/>
              <a:buChar char="•"/>
            </a:pPr>
            <a:r>
              <a:rPr lang="es-MX" sz="2000" dirty="0" smtClean="0"/>
              <a:t>Instaura los </a:t>
            </a:r>
            <a:r>
              <a:rPr lang="es-MX" sz="2000" b="1" dirty="0" smtClean="0"/>
              <a:t>procedimientos para el ejercicio del DAIP</a:t>
            </a:r>
            <a:r>
              <a:rPr lang="es-MX" sz="2000" dirty="0" smtClean="0"/>
              <a:t>, los </a:t>
            </a:r>
            <a:r>
              <a:rPr lang="es-MX" sz="2000" b="1" dirty="0" smtClean="0"/>
              <a:t>recursos de revisión e inconformidad </a:t>
            </a:r>
            <a:r>
              <a:rPr lang="es-MX" sz="2000" dirty="0" smtClean="0"/>
              <a:t>y las </a:t>
            </a:r>
            <a:r>
              <a:rPr lang="es-MX" sz="2000" b="1" dirty="0" smtClean="0"/>
              <a:t>medidas de apremio y sanciones.</a:t>
            </a:r>
          </a:p>
          <a:p>
            <a:pPr marL="285750" indent="-285750" algn="just">
              <a:lnSpc>
                <a:spcPct val="110000"/>
              </a:lnSpc>
              <a:spcAft>
                <a:spcPts val="1200"/>
              </a:spcAft>
              <a:buFont typeface="Arial" panose="020B0604020202020204" pitchFamily="34" charset="0"/>
              <a:buChar char="•"/>
            </a:pPr>
            <a:r>
              <a:rPr lang="es-MX" sz="2000" dirty="0" smtClean="0"/>
              <a:t>Ordena la utilización de las </a:t>
            </a:r>
            <a:r>
              <a:rPr lang="es-MX" sz="2000" b="1" dirty="0" smtClean="0"/>
              <a:t>tecnologías de la información y comunicaciones</a:t>
            </a:r>
            <a:r>
              <a:rPr lang="es-MX" sz="2000" dirty="0" smtClean="0"/>
              <a:t> para facilitar el ejercicio del derecho de acceso a la información y la publicación de obligaciones de transparencia (</a:t>
            </a:r>
            <a:r>
              <a:rPr lang="es-MX" sz="2000" b="1" dirty="0" smtClean="0"/>
              <a:t>PNT</a:t>
            </a:r>
            <a:r>
              <a:rPr lang="es-MX" sz="2000" dirty="0" smtClean="0"/>
              <a:t>).</a:t>
            </a:r>
          </a:p>
        </p:txBody>
      </p:sp>
      <p:sp>
        <p:nvSpPr>
          <p:cNvPr id="4" name="Rectángulo 3"/>
          <p:cNvSpPr/>
          <p:nvPr/>
        </p:nvSpPr>
        <p:spPr>
          <a:xfrm>
            <a:off x="1979712" y="764704"/>
            <a:ext cx="216024" cy="5832648"/>
          </a:xfrm>
          <a:prstGeom prst="rect">
            <a:avLst/>
          </a:prstGeom>
          <a:solidFill>
            <a:srgbClr val="009999"/>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Triángulo isósceles 4"/>
          <p:cNvSpPr/>
          <p:nvPr/>
        </p:nvSpPr>
        <p:spPr>
          <a:xfrm rot="5400000">
            <a:off x="1089067" y="3191400"/>
            <a:ext cx="1923656" cy="526649"/>
          </a:xfrm>
          <a:prstGeom prst="triangle">
            <a:avLst/>
          </a:prstGeom>
          <a:solidFill>
            <a:srgbClr val="009999"/>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11</a:t>
            </a:fld>
            <a:endParaRPr lang="es-MX" dirty="0"/>
          </a:p>
        </p:txBody>
      </p:sp>
    </p:spTree>
    <p:extLst>
      <p:ext uri="{BB962C8B-B14F-4D97-AF65-F5344CB8AC3E}">
        <p14:creationId xmlns:p14="http://schemas.microsoft.com/office/powerpoint/2010/main" val="2345820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5460"/>
            <a:ext cx="9144000" cy="492443"/>
          </a:xfrm>
          <a:prstGeom prst="rect">
            <a:avLst/>
          </a:prstGeom>
          <a:noFill/>
        </p:spPr>
        <p:txBody>
          <a:bodyPr wrap="square" rtlCol="0">
            <a:spAutoFit/>
          </a:bodyPr>
          <a:lstStyle/>
          <a:p>
            <a:pPr algn="ctr"/>
            <a:r>
              <a:rPr lang="es-MX" sz="2600" b="1" cap="small" dirty="0" smtClean="0">
                <a:solidFill>
                  <a:schemeClr val="bg1"/>
                </a:solidFill>
                <a:effectLst>
                  <a:glow rad="63500">
                    <a:schemeClr val="tx1">
                      <a:alpha val="60000"/>
                    </a:schemeClr>
                  </a:glow>
                </a:effectLst>
              </a:rPr>
              <a:t>Competencias establecidas en Ley General VS Ley Federal Anterior</a:t>
            </a:r>
            <a:endParaRPr lang="es-MX" sz="2600" b="1" cap="small" dirty="0">
              <a:solidFill>
                <a:schemeClr val="bg1"/>
              </a:solidFill>
              <a:effectLst>
                <a:glow rad="63500">
                  <a:schemeClr val="tx1">
                    <a:alpha val="60000"/>
                  </a:scheme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12</a:t>
            </a:fld>
            <a:endParaRPr lang="es-MX" dirty="0"/>
          </a:p>
        </p:txBody>
      </p:sp>
      <p:sp>
        <p:nvSpPr>
          <p:cNvPr id="8" name="Rectángulo redondeado 7"/>
          <p:cNvSpPr/>
          <p:nvPr/>
        </p:nvSpPr>
        <p:spPr>
          <a:xfrm>
            <a:off x="461228" y="663220"/>
            <a:ext cx="3672408" cy="442674"/>
          </a:xfrm>
          <a:prstGeom prst="roundRect">
            <a:avLst/>
          </a:prstGeom>
          <a:solidFill>
            <a:srgbClr val="004C4A"/>
          </a:solidFill>
          <a:scene3d>
            <a:camera prst="orthographicFront"/>
            <a:lightRig rig="threePt" dir="t"/>
          </a:scene3d>
          <a:sp3d>
            <a:bevelT/>
          </a:sp3d>
        </p:spPr>
        <p:txBody>
          <a:bodyPr wrap="square" rtlCol="0">
            <a:spAutoFit/>
          </a:bodyPr>
          <a:lstStyle/>
          <a:p>
            <a:pPr algn="ctr"/>
            <a:r>
              <a:rPr lang="es-MX" sz="2000" dirty="0">
                <a:solidFill>
                  <a:schemeClr val="bg1"/>
                </a:solidFill>
              </a:rPr>
              <a:t>Ley </a:t>
            </a:r>
            <a:r>
              <a:rPr lang="es-MX" sz="2000" dirty="0" smtClean="0">
                <a:solidFill>
                  <a:schemeClr val="bg1"/>
                </a:solidFill>
              </a:rPr>
              <a:t>Anterior</a:t>
            </a:r>
            <a:endParaRPr lang="es-MX" sz="2000" dirty="0">
              <a:solidFill>
                <a:schemeClr val="bg1"/>
              </a:solidFill>
            </a:endParaRPr>
          </a:p>
        </p:txBody>
      </p:sp>
      <p:sp>
        <p:nvSpPr>
          <p:cNvPr id="10" name="Rectángulo redondeado 9"/>
          <p:cNvSpPr/>
          <p:nvPr/>
        </p:nvSpPr>
        <p:spPr>
          <a:xfrm>
            <a:off x="5121642" y="671430"/>
            <a:ext cx="3672408" cy="442674"/>
          </a:xfrm>
          <a:prstGeom prst="roundRect">
            <a:avLst/>
          </a:prstGeom>
          <a:solidFill>
            <a:srgbClr val="760000"/>
          </a:solidFill>
          <a:scene3d>
            <a:camera prst="orthographicFront"/>
            <a:lightRig rig="threePt" dir="t"/>
          </a:scene3d>
          <a:sp3d>
            <a:bevelT/>
          </a:sp3d>
        </p:spPr>
        <p:txBody>
          <a:bodyPr wrap="square" rtlCol="0">
            <a:spAutoFit/>
          </a:bodyPr>
          <a:lstStyle/>
          <a:p>
            <a:pPr algn="ctr"/>
            <a:r>
              <a:rPr lang="es-MX" sz="2000" dirty="0">
                <a:solidFill>
                  <a:schemeClr val="bg1"/>
                </a:solidFill>
              </a:rPr>
              <a:t>Ley General</a:t>
            </a:r>
          </a:p>
        </p:txBody>
      </p:sp>
      <p:sp>
        <p:nvSpPr>
          <p:cNvPr id="9" name="CuadroTexto 8"/>
          <p:cNvSpPr txBox="1"/>
          <p:nvPr/>
        </p:nvSpPr>
        <p:spPr>
          <a:xfrm>
            <a:off x="83440" y="1268760"/>
            <a:ext cx="4427984" cy="4524315"/>
          </a:xfrm>
          <a:prstGeom prst="rect">
            <a:avLst/>
          </a:prstGeom>
          <a:solidFill>
            <a:srgbClr val="007976"/>
          </a:solidFill>
          <a:scene3d>
            <a:camera prst="orthographicFront"/>
            <a:lightRig rig="threePt" dir="t"/>
          </a:scene3d>
          <a:sp3d>
            <a:bevelT/>
          </a:sp3d>
        </p:spPr>
        <p:txBody>
          <a:bodyPr wrap="square" rtlCol="0">
            <a:spAutoFit/>
          </a:bodyPr>
          <a:lstStyle/>
          <a:p>
            <a:pPr algn="just"/>
            <a:r>
              <a:rPr lang="es-MX" sz="1600" dirty="0" smtClean="0">
                <a:solidFill>
                  <a:schemeClr val="bg1"/>
                </a:solidFill>
              </a:rPr>
              <a:t>El Poder Judicial integrado por la SCJN, el CJF y el Tribunal Electoral eran sujetos obligados en términos de los artículos 1 y 3 frac. XIV, inciso c) de la anterior Ley Federal.</a:t>
            </a:r>
          </a:p>
          <a:p>
            <a:pPr algn="just"/>
            <a:endParaRPr lang="es-MX" sz="1600" dirty="0">
              <a:solidFill>
                <a:schemeClr val="bg1"/>
              </a:solidFill>
            </a:endParaRPr>
          </a:p>
          <a:p>
            <a:pPr algn="just"/>
            <a:r>
              <a:rPr lang="es-MX" sz="1600" dirty="0" smtClean="0">
                <a:solidFill>
                  <a:schemeClr val="bg1"/>
                </a:solidFill>
              </a:rPr>
              <a:t>Estaban obligados a cumplir las 17 fracciones del artículo 7.</a:t>
            </a:r>
          </a:p>
          <a:p>
            <a:pPr algn="just"/>
            <a:endParaRPr lang="es-MX" sz="1600" dirty="0">
              <a:solidFill>
                <a:schemeClr val="bg1"/>
              </a:solidFill>
            </a:endParaRPr>
          </a:p>
          <a:p>
            <a:pPr algn="just"/>
            <a:r>
              <a:rPr lang="es-MX" sz="1600" dirty="0" smtClean="0">
                <a:solidFill>
                  <a:schemeClr val="bg1"/>
                </a:solidFill>
              </a:rPr>
              <a:t>El artículo 8 les obligaba a publicar las sentencias que hubieran causado estado o ejecutoria; sólo cuidando la protección de datos personales.</a:t>
            </a:r>
          </a:p>
          <a:p>
            <a:pPr algn="just"/>
            <a:endParaRPr lang="es-MX" sz="1600" dirty="0">
              <a:solidFill>
                <a:schemeClr val="bg1"/>
              </a:solidFill>
            </a:endParaRPr>
          </a:p>
          <a:p>
            <a:pPr algn="just"/>
            <a:r>
              <a:rPr lang="es-MX" sz="1600" dirty="0" smtClean="0">
                <a:solidFill>
                  <a:schemeClr val="bg1"/>
                </a:solidFill>
              </a:rPr>
              <a:t>Debían constituir un Comité de Información.</a:t>
            </a:r>
          </a:p>
          <a:p>
            <a:pPr algn="just"/>
            <a:endParaRPr lang="es-MX" sz="1600" dirty="0">
              <a:solidFill>
                <a:schemeClr val="bg1"/>
              </a:solidFill>
            </a:endParaRPr>
          </a:p>
          <a:p>
            <a:pPr algn="just"/>
            <a:r>
              <a:rPr lang="es-MX" sz="1600" dirty="0" smtClean="0">
                <a:solidFill>
                  <a:schemeClr val="bg1"/>
                </a:solidFill>
              </a:rPr>
              <a:t>El IFAI no podía resolver los recursos de revisión del Poder Judicial, pues el artículo 61, frac. VII les facultaba para crear una instancia interna para resolverlos.</a:t>
            </a:r>
            <a:endParaRPr lang="es-MX" sz="1600" dirty="0">
              <a:solidFill>
                <a:schemeClr val="bg1"/>
              </a:solidFill>
            </a:endParaRPr>
          </a:p>
        </p:txBody>
      </p:sp>
      <p:sp>
        <p:nvSpPr>
          <p:cNvPr id="12" name="CuadroTexto 11"/>
          <p:cNvSpPr txBox="1"/>
          <p:nvPr/>
        </p:nvSpPr>
        <p:spPr>
          <a:xfrm>
            <a:off x="4646001" y="1268760"/>
            <a:ext cx="4427984" cy="4893647"/>
          </a:xfrm>
          <a:prstGeom prst="rect">
            <a:avLst/>
          </a:prstGeom>
          <a:solidFill>
            <a:srgbClr val="A20000"/>
          </a:solidFill>
          <a:scene3d>
            <a:camera prst="orthographicFront"/>
            <a:lightRig rig="threePt" dir="t"/>
          </a:scene3d>
          <a:sp3d>
            <a:bevelT/>
          </a:sp3d>
        </p:spPr>
        <p:txBody>
          <a:bodyPr wrap="square" rtlCol="0">
            <a:spAutoFit/>
          </a:bodyPr>
          <a:lstStyle/>
          <a:p>
            <a:pPr algn="just"/>
            <a:r>
              <a:rPr lang="es-MX" sz="1200" dirty="0" smtClean="0">
                <a:solidFill>
                  <a:schemeClr val="bg1"/>
                </a:solidFill>
              </a:rPr>
              <a:t>El Poder Judicial es sujeto obligado en términos de los artículos 1 y 23.</a:t>
            </a:r>
          </a:p>
          <a:p>
            <a:pPr algn="just"/>
            <a:endParaRPr lang="es-MX" sz="1200" dirty="0">
              <a:solidFill>
                <a:schemeClr val="bg1"/>
              </a:solidFill>
            </a:endParaRPr>
          </a:p>
          <a:p>
            <a:pPr algn="just"/>
            <a:r>
              <a:rPr lang="es-MX" sz="1200" dirty="0" smtClean="0">
                <a:solidFill>
                  <a:schemeClr val="bg1"/>
                </a:solidFill>
              </a:rPr>
              <a:t>Están obligados a cumplir las 48 fracciones comunes del artículo 70 , así como las 5 específicas del artículo 73.</a:t>
            </a:r>
          </a:p>
          <a:p>
            <a:pPr algn="just"/>
            <a:endParaRPr lang="es-MX" sz="1200" dirty="0">
              <a:solidFill>
                <a:schemeClr val="bg1"/>
              </a:solidFill>
            </a:endParaRPr>
          </a:p>
          <a:p>
            <a:pPr algn="just"/>
            <a:r>
              <a:rPr lang="es-MX" sz="1200" dirty="0" smtClean="0">
                <a:solidFill>
                  <a:schemeClr val="bg1"/>
                </a:solidFill>
              </a:rPr>
              <a:t>Entre otros elementos a publicar novedosos se encuentran: fideicomisos</a:t>
            </a:r>
            <a:r>
              <a:rPr lang="es-MX" sz="1200" dirty="0">
                <a:solidFill>
                  <a:schemeClr val="bg1"/>
                </a:solidFill>
              </a:rPr>
              <a:t>*, </a:t>
            </a:r>
            <a:r>
              <a:rPr lang="es-MX" sz="1200" dirty="0" smtClean="0">
                <a:solidFill>
                  <a:schemeClr val="bg1"/>
                </a:solidFill>
              </a:rPr>
              <a:t>padrón </a:t>
            </a:r>
            <a:r>
              <a:rPr lang="es-MX" sz="1200" dirty="0">
                <a:solidFill>
                  <a:schemeClr val="bg1"/>
                </a:solidFill>
              </a:rPr>
              <a:t>de proveedores y </a:t>
            </a:r>
            <a:r>
              <a:rPr lang="es-MX" sz="1200" dirty="0" smtClean="0">
                <a:solidFill>
                  <a:schemeClr val="bg1"/>
                </a:solidFill>
              </a:rPr>
              <a:t>contratistas; evaluaciones, encuestas y estudios financiados con recursos públicos, resultado de las compras, adjudicaciones y licitaciones públicas.</a:t>
            </a:r>
          </a:p>
          <a:p>
            <a:pPr algn="just"/>
            <a:endParaRPr lang="es-MX" sz="1200" dirty="0">
              <a:solidFill>
                <a:schemeClr val="bg1"/>
              </a:solidFill>
            </a:endParaRPr>
          </a:p>
          <a:p>
            <a:pPr algn="just"/>
            <a:r>
              <a:rPr lang="es-MX" sz="1200" dirty="0" smtClean="0">
                <a:solidFill>
                  <a:schemeClr val="bg1"/>
                </a:solidFill>
              </a:rPr>
              <a:t>Tienen que conformar su Comité de Transparencia.</a:t>
            </a:r>
          </a:p>
          <a:p>
            <a:pPr algn="just"/>
            <a:endParaRPr lang="es-MX" sz="1200" dirty="0">
              <a:solidFill>
                <a:schemeClr val="bg1"/>
              </a:solidFill>
            </a:endParaRPr>
          </a:p>
          <a:p>
            <a:pPr algn="just"/>
            <a:r>
              <a:rPr lang="es-MX" sz="1200" dirty="0" smtClean="0">
                <a:solidFill>
                  <a:schemeClr val="bg1"/>
                </a:solidFill>
              </a:rPr>
              <a:t>El INAI resuelve los recursos de revisión del Poder Judicial en referencia a las obligaciones comunes y </a:t>
            </a:r>
            <a:r>
              <a:rPr lang="es-MX" sz="1200" dirty="0">
                <a:solidFill>
                  <a:schemeClr val="bg1"/>
                </a:solidFill>
              </a:rPr>
              <a:t>específicas salvo </a:t>
            </a:r>
            <a:r>
              <a:rPr lang="es-MX" sz="1200" dirty="0" smtClean="0">
                <a:solidFill>
                  <a:schemeClr val="bg1"/>
                </a:solidFill>
              </a:rPr>
              <a:t>en los asuntos jurisdiccionales </a:t>
            </a:r>
            <a:r>
              <a:rPr lang="es-MX" sz="1200" dirty="0">
                <a:solidFill>
                  <a:schemeClr val="bg1"/>
                </a:solidFill>
              </a:rPr>
              <a:t>de la </a:t>
            </a:r>
            <a:r>
              <a:rPr lang="es-MX" sz="1200" dirty="0" smtClean="0">
                <a:solidFill>
                  <a:schemeClr val="bg1"/>
                </a:solidFill>
              </a:rPr>
              <a:t>SCJN, donde se </a:t>
            </a:r>
            <a:r>
              <a:rPr lang="es-MX" sz="1200" dirty="0">
                <a:solidFill>
                  <a:schemeClr val="bg1"/>
                </a:solidFill>
              </a:rPr>
              <a:t>deberá crear </a:t>
            </a:r>
            <a:r>
              <a:rPr lang="es-MX" sz="1200" dirty="0" smtClean="0">
                <a:solidFill>
                  <a:schemeClr val="bg1"/>
                </a:solidFill>
              </a:rPr>
              <a:t>un comité </a:t>
            </a:r>
            <a:r>
              <a:rPr lang="es-MX" sz="1200" dirty="0">
                <a:solidFill>
                  <a:schemeClr val="bg1"/>
                </a:solidFill>
              </a:rPr>
              <a:t>especializado </a:t>
            </a:r>
            <a:r>
              <a:rPr lang="es-MX" sz="1200" dirty="0" smtClean="0">
                <a:solidFill>
                  <a:schemeClr val="bg1"/>
                </a:solidFill>
              </a:rPr>
              <a:t>integrado </a:t>
            </a:r>
            <a:r>
              <a:rPr lang="es-MX" sz="1200" dirty="0">
                <a:solidFill>
                  <a:schemeClr val="bg1"/>
                </a:solidFill>
              </a:rPr>
              <a:t>por tres ministros. </a:t>
            </a:r>
            <a:endParaRPr lang="es-MX" sz="1200" dirty="0" smtClean="0">
              <a:solidFill>
                <a:schemeClr val="bg1"/>
              </a:solidFill>
            </a:endParaRPr>
          </a:p>
          <a:p>
            <a:pPr algn="just"/>
            <a:endParaRPr lang="es-MX" sz="1200" dirty="0">
              <a:solidFill>
                <a:schemeClr val="bg1"/>
              </a:solidFill>
            </a:endParaRPr>
          </a:p>
          <a:p>
            <a:pPr algn="just"/>
            <a:r>
              <a:rPr lang="es-MX" sz="1200" dirty="0">
                <a:solidFill>
                  <a:schemeClr val="bg1"/>
                </a:solidFill>
              </a:rPr>
              <a:t>De conformidad con los artículos 194 y 195 de la Ley General de Transparencia, 166 y 166 de la Ley Federal de Transparencia, así como del ACUERDO ACT-PUB 25/05/2016.07, del 25 de mayo de 2016, el INAI estableció un procedimiento de atención de los recursos de revisión que sean presentados con motivo de las solicitudes de acceso a la información realizadas a la Suprema Corte de Justicia de la Nación</a:t>
            </a:r>
            <a:r>
              <a:rPr lang="es-MX" sz="1200" dirty="0" smtClean="0">
                <a:solidFill>
                  <a:schemeClr val="bg1"/>
                </a:solidFill>
              </a:rPr>
              <a:t>.</a:t>
            </a:r>
            <a:endParaRPr lang="es-MX" sz="1200" dirty="0">
              <a:solidFill>
                <a:schemeClr val="bg1"/>
              </a:solidFill>
            </a:endParaRPr>
          </a:p>
        </p:txBody>
      </p:sp>
      <p:sp>
        <p:nvSpPr>
          <p:cNvPr id="13" name="6 Rectángulo"/>
          <p:cNvSpPr/>
          <p:nvPr/>
        </p:nvSpPr>
        <p:spPr>
          <a:xfrm>
            <a:off x="35496" y="6319953"/>
            <a:ext cx="8424936" cy="523220"/>
          </a:xfrm>
          <a:prstGeom prst="rect">
            <a:avLst/>
          </a:prstGeom>
        </p:spPr>
        <p:txBody>
          <a:bodyPr wrap="square">
            <a:spAutoFit/>
          </a:bodyPr>
          <a:lstStyle/>
          <a:p>
            <a:pPr algn="just"/>
            <a:r>
              <a:rPr lang="es-MX" sz="1400" i="1" dirty="0" smtClean="0"/>
              <a:t>* Los saldos de los fideicomisos públicos se reportan regularmente en el Diario Oficial de la Federación, de acuerdo al artículo 12 de la Ley Federal de Presupuesto y Responsabilidad Hacendaria publicada el 30 de marzo de 2006.</a:t>
            </a:r>
          </a:p>
        </p:txBody>
      </p:sp>
    </p:spTree>
    <p:extLst>
      <p:ext uri="{BB962C8B-B14F-4D97-AF65-F5344CB8AC3E}">
        <p14:creationId xmlns:p14="http://schemas.microsoft.com/office/powerpoint/2010/main" val="699182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5460"/>
            <a:ext cx="9144000" cy="492443"/>
          </a:xfrm>
          <a:prstGeom prst="rect">
            <a:avLst/>
          </a:prstGeom>
          <a:noFill/>
        </p:spPr>
        <p:txBody>
          <a:bodyPr wrap="square" rtlCol="0">
            <a:spAutoFit/>
          </a:bodyPr>
          <a:lstStyle/>
          <a:p>
            <a:pPr algn="ctr"/>
            <a:r>
              <a:rPr lang="es-MX" sz="2600" b="1" cap="small" dirty="0" smtClean="0">
                <a:solidFill>
                  <a:schemeClr val="bg1"/>
                </a:solidFill>
                <a:effectLst>
                  <a:glow rad="63500">
                    <a:schemeClr val="tx1">
                      <a:alpha val="60000"/>
                    </a:schemeClr>
                  </a:glow>
                </a:effectLst>
              </a:rPr>
              <a:t>Sujetos obligados del Poder Judicial</a:t>
            </a:r>
            <a:endParaRPr lang="es-MX" sz="2600" b="1" cap="small" dirty="0">
              <a:solidFill>
                <a:schemeClr val="bg1"/>
              </a:solidFill>
              <a:effectLst>
                <a:glow rad="63500">
                  <a:schemeClr val="tx1">
                    <a:alpha val="60000"/>
                  </a:scheme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13</a:t>
            </a:fld>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4211653299"/>
              </p:ext>
            </p:extLst>
          </p:nvPr>
        </p:nvGraphicFramePr>
        <p:xfrm>
          <a:off x="395536" y="1124744"/>
          <a:ext cx="3096344" cy="2296125"/>
        </p:xfrm>
        <a:graphic>
          <a:graphicData uri="http://schemas.openxmlformats.org/drawingml/2006/table">
            <a:tbl>
              <a:tblPr>
                <a:effectLst>
                  <a:outerShdw blurRad="50800" dist="38100" dir="2700000" algn="tl" rotWithShape="0">
                    <a:prstClr val="black">
                      <a:alpha val="40000"/>
                    </a:prstClr>
                  </a:outerShdw>
                </a:effectLst>
              </a:tblPr>
              <a:tblGrid>
                <a:gridCol w="504056"/>
                <a:gridCol w="2592288"/>
              </a:tblGrid>
              <a:tr h="600075">
                <a:tc gridSpan="2">
                  <a:txBody>
                    <a:bodyPr/>
                    <a:lstStyle/>
                    <a:p>
                      <a:pPr algn="ctr" fontAlgn="ctr"/>
                      <a:r>
                        <a:rPr lang="es-MX" sz="1600" b="1" i="0" u="none" strike="noStrike" dirty="0" smtClean="0">
                          <a:solidFill>
                            <a:srgbClr val="FFFFFF"/>
                          </a:solidFill>
                          <a:effectLst/>
                          <a:latin typeface="Calibri" panose="020F0502020204030204" pitchFamily="34" charset="0"/>
                        </a:rPr>
                        <a:t>Directos</a:t>
                      </a:r>
                      <a:endParaRPr lang="es-MX" sz="16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00B050"/>
                    </a:solidFill>
                  </a:tcPr>
                </a:tc>
                <a:tc hMerge="1">
                  <a:txBody>
                    <a:bodyPr/>
                    <a:lstStyle/>
                    <a:p>
                      <a:endParaRPr lang="es-MX"/>
                    </a:p>
                  </a:txBody>
                  <a:tcPr/>
                </a:tc>
              </a:tr>
              <a:tr h="648000">
                <a:tc>
                  <a:txBody>
                    <a:bodyPr/>
                    <a:lstStyle/>
                    <a:p>
                      <a:pPr algn="ctr" fontAlgn="ctr"/>
                      <a:r>
                        <a:rPr lang="es-MX"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ctr"/>
                      <a:r>
                        <a:rPr lang="es-MX" sz="1400" b="0" i="0" u="none" strike="noStrike" dirty="0">
                          <a:solidFill>
                            <a:srgbClr val="000000"/>
                          </a:solidFill>
                          <a:effectLst/>
                          <a:latin typeface="Calibri" panose="020F0502020204030204" pitchFamily="34" charset="0"/>
                        </a:rPr>
                        <a:t>Suprema Corte de Justicia de la Nación</a:t>
                      </a:r>
                    </a:p>
                  </a:txBody>
                  <a:tcPr marL="72000" marR="72000" marT="9525"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r>
              <a:tr h="400050">
                <a:tc>
                  <a:txBody>
                    <a:bodyPr/>
                    <a:lstStyle/>
                    <a:p>
                      <a:pPr algn="ctr" fontAlgn="ctr"/>
                      <a:r>
                        <a:rPr lang="es-MX"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ctr"/>
                      <a:r>
                        <a:rPr lang="es-MX" sz="1400" b="0" i="0" u="none" strike="noStrike" dirty="0">
                          <a:solidFill>
                            <a:srgbClr val="000000"/>
                          </a:solidFill>
                          <a:effectLst/>
                          <a:latin typeface="Calibri" panose="020F0502020204030204" pitchFamily="34" charset="0"/>
                        </a:rPr>
                        <a:t>Consejo de la Judicatura Federal</a:t>
                      </a:r>
                    </a:p>
                  </a:txBody>
                  <a:tcPr marL="72000" marR="72000" marT="9525"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r>
              <a:tr h="648000">
                <a:tc>
                  <a:txBody>
                    <a:bodyPr/>
                    <a:lstStyle/>
                    <a:p>
                      <a:pPr algn="ctr" fontAlgn="ctr"/>
                      <a:r>
                        <a:rPr lang="es-MX"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ctr"/>
                      <a:r>
                        <a:rPr lang="es-MX" sz="1400" b="0" i="0" u="none" strike="noStrike" dirty="0">
                          <a:solidFill>
                            <a:srgbClr val="000000"/>
                          </a:solidFill>
                          <a:effectLst/>
                          <a:latin typeface="Calibri" panose="020F0502020204030204" pitchFamily="34" charset="0"/>
                        </a:rPr>
                        <a:t>Tribunal Electoral del Poder Judicial de la Federación</a:t>
                      </a:r>
                    </a:p>
                  </a:txBody>
                  <a:tcPr marL="72000" marR="72000" marT="9525"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466422279"/>
              </p:ext>
            </p:extLst>
          </p:nvPr>
        </p:nvGraphicFramePr>
        <p:xfrm>
          <a:off x="4283968" y="1124744"/>
          <a:ext cx="4464496" cy="5400602"/>
        </p:xfrm>
        <a:graphic>
          <a:graphicData uri="http://schemas.openxmlformats.org/drawingml/2006/table">
            <a:tbl>
              <a:tblPr>
                <a:effectLst>
                  <a:outerShdw blurRad="50800" dist="38100" dir="2700000" algn="tl" rotWithShape="0">
                    <a:prstClr val="black">
                      <a:alpha val="40000"/>
                    </a:prstClr>
                  </a:outerShdw>
                </a:effectLst>
              </a:tblPr>
              <a:tblGrid>
                <a:gridCol w="532527"/>
                <a:gridCol w="3931969"/>
              </a:tblGrid>
              <a:tr h="412606">
                <a:tc gridSpan="2">
                  <a:txBody>
                    <a:bodyPr/>
                    <a:lstStyle/>
                    <a:p>
                      <a:pPr algn="ctr" fontAlgn="ctr"/>
                      <a:r>
                        <a:rPr lang="es-MX" sz="1400" b="1" i="0" u="none" strike="noStrike" dirty="0" smtClean="0">
                          <a:solidFill>
                            <a:srgbClr val="FFFFFF"/>
                          </a:solidFill>
                          <a:effectLst/>
                          <a:latin typeface="Calibri" panose="020F0502020204030204" pitchFamily="34" charset="0"/>
                        </a:rPr>
                        <a:t>Nuevos sujetos obligados (indirectos)</a:t>
                      </a:r>
                      <a:endParaRPr lang="es-MX" sz="1400" b="1" i="0" u="none" strike="noStrike" dirty="0">
                        <a:solidFill>
                          <a:srgbClr val="FFFFFF"/>
                        </a:solidFill>
                        <a:effectLst/>
                        <a:latin typeface="Calibri" panose="020F0502020204030204" pitchFamily="34" charset="0"/>
                      </a:endParaRP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002060"/>
                    </a:solidFill>
                  </a:tcPr>
                </a:tc>
                <a:tc hMerge="1">
                  <a:txBody>
                    <a:bodyPr/>
                    <a:lstStyle/>
                    <a:p>
                      <a:endParaRPr lang="es-MX"/>
                    </a:p>
                  </a:txBody>
                  <a:tcPr/>
                </a:tc>
              </a:tr>
              <a:tr h="412606">
                <a:tc>
                  <a:txBody>
                    <a:bodyPr/>
                    <a:lstStyle/>
                    <a:p>
                      <a:pPr algn="ctr" fontAlgn="ctr"/>
                      <a:r>
                        <a:rPr lang="es-MX" sz="1200" b="0" i="0" u="none" strike="noStrike">
                          <a:solidFill>
                            <a:srgbClr val="000000"/>
                          </a:solidFill>
                          <a:effectLst/>
                          <a:latin typeface="Calibri" panose="020F0502020204030204" pitchFamily="34" charset="0"/>
                        </a:rPr>
                        <a:t>1</a:t>
                      </a: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Calibri" panose="020F0502020204030204" pitchFamily="34" charset="0"/>
                        </a:rPr>
                        <a:t>Fideicomiso para el desarrollo de infraestructura que implementa la reforma constitucional en materia penal</a:t>
                      </a:r>
                    </a:p>
                  </a:txBody>
                  <a:tcPr marL="72000" marR="72000"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384450">
                <a:tc>
                  <a:txBody>
                    <a:bodyPr/>
                    <a:lstStyle/>
                    <a:p>
                      <a:pPr algn="ctr" fontAlgn="ctr"/>
                      <a:r>
                        <a:rPr lang="es-MX" sz="1200" b="0" i="0" u="none" strike="noStrike">
                          <a:solidFill>
                            <a:srgbClr val="000000"/>
                          </a:solidFill>
                          <a:effectLst/>
                          <a:latin typeface="Calibri" panose="020F0502020204030204" pitchFamily="34" charset="0"/>
                        </a:rPr>
                        <a:t>2</a:t>
                      </a: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Calibri" panose="020F0502020204030204" pitchFamily="34" charset="0"/>
                        </a:rPr>
                        <a:t>Fideicomiso para el mantenimiento de casas habitación de Magistrados y Jueces</a:t>
                      </a:r>
                    </a:p>
                  </a:txBody>
                  <a:tcPr marL="72000" marR="72000"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384450">
                <a:tc>
                  <a:txBody>
                    <a:bodyPr/>
                    <a:lstStyle/>
                    <a:p>
                      <a:pPr algn="ctr" fontAlgn="ctr"/>
                      <a:r>
                        <a:rPr lang="es-MX" sz="1200" b="0" i="0" u="none" strike="noStrike">
                          <a:solidFill>
                            <a:srgbClr val="000000"/>
                          </a:solidFill>
                          <a:effectLst/>
                          <a:latin typeface="Calibri" panose="020F0502020204030204" pitchFamily="34" charset="0"/>
                        </a:rPr>
                        <a:t>3</a:t>
                      </a: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Calibri" panose="020F0502020204030204" pitchFamily="34" charset="0"/>
                        </a:rPr>
                        <a:t>Fideicomiso pensiones complementarias de Magistrados y Jueces jubilados</a:t>
                      </a:r>
                    </a:p>
                  </a:txBody>
                  <a:tcPr marL="72000" marR="72000"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195500">
                <a:tc>
                  <a:txBody>
                    <a:bodyPr/>
                    <a:lstStyle/>
                    <a:p>
                      <a:pPr algn="ctr" fontAlgn="ctr"/>
                      <a:r>
                        <a:rPr lang="es-MX" sz="1200" b="0" i="0" u="none" strike="noStrike">
                          <a:solidFill>
                            <a:srgbClr val="000000"/>
                          </a:solidFill>
                          <a:effectLst/>
                          <a:latin typeface="Calibri" panose="020F0502020204030204" pitchFamily="34" charset="0"/>
                        </a:rPr>
                        <a:t>4</a:t>
                      </a: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Calibri" panose="020F0502020204030204" pitchFamily="34" charset="0"/>
                        </a:rPr>
                        <a:t>Fondo de apoyo a la administración de justicia</a:t>
                      </a:r>
                    </a:p>
                  </a:txBody>
                  <a:tcPr marL="72000" marR="72000"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762351">
                <a:tc>
                  <a:txBody>
                    <a:bodyPr/>
                    <a:lstStyle/>
                    <a:p>
                      <a:pPr algn="ctr" fontAlgn="ctr"/>
                      <a:r>
                        <a:rPr lang="es-MX" sz="1200" b="0" i="0" u="none" strike="noStrike">
                          <a:solidFill>
                            <a:srgbClr val="000000"/>
                          </a:solidFill>
                          <a:effectLst/>
                          <a:latin typeface="Calibri" panose="020F0502020204030204" pitchFamily="34" charset="0"/>
                        </a:rPr>
                        <a:t>5</a:t>
                      </a: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Calibri" panose="020F0502020204030204" pitchFamily="34" charset="0"/>
                        </a:rPr>
                        <a:t>Fideicomiso de apoyos médicos complementarios y de apoyo económico extraordinario para los servidores públicos del Poder Judicial de la Federación, con excepción de los de la Suprema Corte de Justicia de la Nación</a:t>
                      </a:r>
                    </a:p>
                  </a:txBody>
                  <a:tcPr marL="72000" marR="72000"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762351">
                <a:tc>
                  <a:txBody>
                    <a:bodyPr/>
                    <a:lstStyle/>
                    <a:p>
                      <a:pPr algn="ctr" fontAlgn="ctr"/>
                      <a:r>
                        <a:rPr lang="es-MX" sz="1200" b="0" i="0" u="none" strike="noStrike">
                          <a:solidFill>
                            <a:srgbClr val="000000"/>
                          </a:solidFill>
                          <a:effectLst/>
                          <a:latin typeface="Calibri" panose="020F0502020204030204" pitchFamily="34" charset="0"/>
                        </a:rPr>
                        <a:t>6</a:t>
                      </a: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Calibri" panose="020F0502020204030204" pitchFamily="34" charset="0"/>
                        </a:rPr>
                        <a:t>Administración de los recursos producto de la venta de publicaciones de la Suprema Corte para el financiamiento de nuevas publicaciones y cualquier proyecto de interés para el fideicomitente</a:t>
                      </a:r>
                    </a:p>
                  </a:txBody>
                  <a:tcPr marL="72000" marR="72000"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412606">
                <a:tc>
                  <a:txBody>
                    <a:bodyPr/>
                    <a:lstStyle/>
                    <a:p>
                      <a:pPr algn="ctr" fontAlgn="ctr"/>
                      <a:r>
                        <a:rPr lang="es-MX" sz="1200" b="0" i="0" u="none" strike="noStrike">
                          <a:solidFill>
                            <a:srgbClr val="000000"/>
                          </a:solidFill>
                          <a:effectLst/>
                          <a:latin typeface="Calibri" panose="020F0502020204030204" pitchFamily="34" charset="0"/>
                        </a:rPr>
                        <a:t>7</a:t>
                      </a: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Calibri" panose="020F0502020204030204" pitchFamily="34" charset="0"/>
                        </a:rPr>
                        <a:t>Fondo Nacional para el Fortalecimiento y Modernización de la Impartición de Justicia (FONDO JURICA)</a:t>
                      </a:r>
                    </a:p>
                  </a:txBody>
                  <a:tcPr marL="72000" marR="72000"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412606">
                <a:tc>
                  <a:txBody>
                    <a:bodyPr/>
                    <a:lstStyle/>
                    <a:p>
                      <a:pPr algn="ctr" fontAlgn="ctr"/>
                      <a:r>
                        <a:rPr lang="es-MX" sz="1200" b="0" i="0" u="none" strike="noStrike">
                          <a:solidFill>
                            <a:srgbClr val="000000"/>
                          </a:solidFill>
                          <a:effectLst/>
                          <a:latin typeface="Calibri" panose="020F0502020204030204" pitchFamily="34" charset="0"/>
                        </a:rPr>
                        <a:t>8</a:t>
                      </a: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Calibri" panose="020F0502020204030204" pitchFamily="34" charset="0"/>
                        </a:rPr>
                        <a:t>Pensiones complementarias para mandos medios y personal operativo de la Suprema Corte de Justicia de la Nación</a:t>
                      </a:r>
                    </a:p>
                  </a:txBody>
                  <a:tcPr marL="72000" marR="72000"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412606">
                <a:tc>
                  <a:txBody>
                    <a:bodyPr/>
                    <a:lstStyle/>
                    <a:p>
                      <a:pPr algn="ctr" fontAlgn="ctr"/>
                      <a:r>
                        <a:rPr lang="es-MX" sz="1200" b="0" i="0" u="none" strike="noStrike">
                          <a:solidFill>
                            <a:srgbClr val="000000"/>
                          </a:solidFill>
                          <a:effectLst/>
                          <a:latin typeface="Calibri" panose="020F0502020204030204" pitchFamily="34" charset="0"/>
                        </a:rPr>
                        <a:t>9</a:t>
                      </a: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Calibri" panose="020F0502020204030204" pitchFamily="34" charset="0"/>
                        </a:rPr>
                        <a:t>Pensiones complementarias para servidores públicos de mando superior de la Suprema Corte de Justicia de la Nación</a:t>
                      </a:r>
                    </a:p>
                  </a:txBody>
                  <a:tcPr marL="72000" marR="72000"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573400">
                <a:tc>
                  <a:txBody>
                    <a:bodyPr/>
                    <a:lstStyle/>
                    <a:p>
                      <a:pPr algn="ctr" fontAlgn="ctr"/>
                      <a:r>
                        <a:rPr lang="es-MX" sz="1200" b="0" i="0" u="none" strike="noStrike">
                          <a:solidFill>
                            <a:srgbClr val="000000"/>
                          </a:solidFill>
                          <a:effectLst/>
                          <a:latin typeface="Calibri" panose="020F0502020204030204" pitchFamily="34" charset="0"/>
                        </a:rPr>
                        <a:t>10</a:t>
                      </a: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Calibri" panose="020F0502020204030204" pitchFamily="34" charset="0"/>
                        </a:rPr>
                        <a:t>Plan de prestaciones médicas complementarias y de apoyo económico extraordinario a los empleados del Poder Judicial de la Federación</a:t>
                      </a:r>
                    </a:p>
                  </a:txBody>
                  <a:tcPr marL="72000" marR="72000"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75070">
                <a:tc>
                  <a:txBody>
                    <a:bodyPr/>
                    <a:lstStyle/>
                    <a:p>
                      <a:pPr algn="ctr" fontAlgn="ctr"/>
                      <a:r>
                        <a:rPr lang="es-MX" sz="1200" b="0" i="0" u="none" strike="noStrike">
                          <a:solidFill>
                            <a:srgbClr val="000000"/>
                          </a:solidFill>
                          <a:effectLst/>
                          <a:latin typeface="Calibri" panose="020F0502020204030204" pitchFamily="34" charset="0"/>
                        </a:rPr>
                        <a:t>11</a:t>
                      </a:r>
                    </a:p>
                  </a:txBody>
                  <a:tcPr marL="6339" marR="6339"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Calibri" panose="020F0502020204030204" pitchFamily="34" charset="0"/>
                        </a:rPr>
                        <a:t>Remanentes presupuestarios del año 1998 y anteriores</a:t>
                      </a:r>
                    </a:p>
                  </a:txBody>
                  <a:tcPr marL="72000" marR="72000" marT="633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0167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¿Cómo se ejerce el derecho de acceso a la información?</a:t>
            </a:r>
            <a:endParaRPr lang="es-MX" sz="2800" b="1" cap="small" dirty="0">
              <a:solidFill>
                <a:schemeClr val="bg1"/>
              </a:solidFill>
              <a:effectLst>
                <a:glow rad="63500">
                  <a:schemeClr val="tx1">
                    <a:alpha val="60000"/>
                  </a:schemeClr>
                </a:glow>
              </a:effectLst>
            </a:endParaRPr>
          </a:p>
        </p:txBody>
      </p:sp>
      <p:sp>
        <p:nvSpPr>
          <p:cNvPr id="7" name="2 Marcador de contenido"/>
          <p:cNvSpPr txBox="1">
            <a:spLocks/>
          </p:cNvSpPr>
          <p:nvPr/>
        </p:nvSpPr>
        <p:spPr>
          <a:xfrm>
            <a:off x="310053" y="5589240"/>
            <a:ext cx="8595902" cy="10801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MX" sz="2100" dirty="0">
                <a:solidFill>
                  <a:srgbClr val="C00000"/>
                </a:solidFill>
              </a:rPr>
              <a:t>La </a:t>
            </a:r>
            <a:r>
              <a:rPr lang="es-MX" sz="2100" b="1" dirty="0">
                <a:solidFill>
                  <a:srgbClr val="C00000"/>
                </a:solidFill>
              </a:rPr>
              <a:t>Plataforma Nacional de Transparencia </a:t>
            </a:r>
            <a:r>
              <a:rPr lang="es-MX" sz="2100" dirty="0">
                <a:solidFill>
                  <a:srgbClr val="C00000"/>
                </a:solidFill>
              </a:rPr>
              <a:t>(</a:t>
            </a:r>
            <a:r>
              <a:rPr lang="es-MX" sz="2100" b="1" dirty="0">
                <a:solidFill>
                  <a:srgbClr val="C00000"/>
                </a:solidFill>
              </a:rPr>
              <a:t>PNT) </a:t>
            </a:r>
            <a:r>
              <a:rPr lang="es-MX" sz="2100" dirty="0">
                <a:solidFill>
                  <a:srgbClr val="C00000"/>
                </a:solidFill>
              </a:rPr>
              <a:t>unificará datos en bases estructuradas que </a:t>
            </a:r>
            <a:r>
              <a:rPr lang="es-MX" sz="2100" b="1" dirty="0">
                <a:solidFill>
                  <a:srgbClr val="C00000"/>
                </a:solidFill>
              </a:rPr>
              <a:t>potenciarán la explotación y valor de la información </a:t>
            </a:r>
            <a:r>
              <a:rPr lang="es-MX" sz="2100" dirty="0">
                <a:solidFill>
                  <a:srgbClr val="C00000"/>
                </a:solidFill>
              </a:rPr>
              <a:t>que difunden los </a:t>
            </a:r>
            <a:r>
              <a:rPr lang="es-MX" sz="2100" dirty="0" smtClean="0">
                <a:solidFill>
                  <a:srgbClr val="C00000"/>
                </a:solidFill>
              </a:rPr>
              <a:t>Sujetos Obligados en </a:t>
            </a:r>
            <a:r>
              <a:rPr lang="es-MX" sz="2100" dirty="0">
                <a:solidFill>
                  <a:srgbClr val="C00000"/>
                </a:solidFill>
              </a:rPr>
              <a:t>formatos abiertos</a:t>
            </a:r>
            <a:r>
              <a:rPr lang="es-MX" sz="2100" dirty="0"/>
              <a:t>.</a:t>
            </a:r>
            <a:endParaRPr lang="es-MX" sz="2100" dirty="0">
              <a:solidFill>
                <a:srgbClr val="C00000"/>
              </a:solidFill>
            </a:endParaRPr>
          </a:p>
        </p:txBody>
      </p:sp>
      <p:pic>
        <p:nvPicPr>
          <p:cNvPr id="8" name="20 Imagen"/>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79512" y="2060848"/>
            <a:ext cx="2197972" cy="3024336"/>
          </a:xfrm>
          <a:prstGeom prst="rect">
            <a:avLst/>
          </a:prstGeom>
          <a:scene3d>
            <a:camera prst="obliqueBottomLeft"/>
            <a:lightRig rig="threePt" dir="t"/>
          </a:scene3d>
        </p:spPr>
      </p:pic>
      <p:sp>
        <p:nvSpPr>
          <p:cNvPr id="9" name="21 Flecha derecha"/>
          <p:cNvSpPr/>
          <p:nvPr/>
        </p:nvSpPr>
        <p:spPr>
          <a:xfrm>
            <a:off x="2483768" y="2996952"/>
            <a:ext cx="360040" cy="1152128"/>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6666"/>
              </a:solidFill>
            </a:endParaRPr>
          </a:p>
        </p:txBody>
      </p:sp>
      <p:sp>
        <p:nvSpPr>
          <p:cNvPr id="10" name="Rectángulo 5"/>
          <p:cNvSpPr/>
          <p:nvPr/>
        </p:nvSpPr>
        <p:spPr>
          <a:xfrm>
            <a:off x="3059832" y="1916832"/>
            <a:ext cx="5832648" cy="3277820"/>
          </a:xfrm>
          <a:prstGeom prst="rect">
            <a:avLst/>
          </a:prstGeom>
        </p:spPr>
        <p:txBody>
          <a:bodyPr wrap="square">
            <a:spAutoFit/>
          </a:bodyPr>
          <a:lstStyle/>
          <a:p>
            <a:pPr marL="536575" indent="-536575" algn="just">
              <a:spcAft>
                <a:spcPts val="600"/>
              </a:spcAft>
              <a:buFont typeface="+mj-lt"/>
              <a:buAutoNum type="arabicPeriod"/>
            </a:pPr>
            <a:r>
              <a:rPr lang="es-MX" sz="2400" b="1" cap="small" dirty="0">
                <a:solidFill>
                  <a:schemeClr val="tx2"/>
                </a:solidFill>
              </a:rPr>
              <a:t>Sistema de solicitudes de acceso a la información</a:t>
            </a:r>
          </a:p>
          <a:p>
            <a:pPr marL="536575" indent="-536575" algn="just">
              <a:spcAft>
                <a:spcPts val="600"/>
              </a:spcAft>
              <a:buFont typeface="+mj-lt"/>
              <a:buAutoNum type="arabicPeriod"/>
            </a:pPr>
            <a:r>
              <a:rPr lang="es-MX" sz="2400" b="1" cap="small" dirty="0">
                <a:solidFill>
                  <a:schemeClr val="tx2"/>
                </a:solidFill>
              </a:rPr>
              <a:t>Sistema de gestión de medios de impugnación</a:t>
            </a:r>
          </a:p>
          <a:p>
            <a:pPr marL="536575" indent="-536575" algn="just">
              <a:spcAft>
                <a:spcPts val="600"/>
              </a:spcAft>
              <a:buFont typeface="+mj-lt"/>
              <a:buAutoNum type="arabicPeriod"/>
            </a:pPr>
            <a:r>
              <a:rPr lang="es-MX" sz="2400" b="1" cap="small" dirty="0">
                <a:solidFill>
                  <a:schemeClr val="tx2"/>
                </a:solidFill>
              </a:rPr>
              <a:t>Sistema de portales de obligaciones de transparencia</a:t>
            </a:r>
          </a:p>
          <a:p>
            <a:pPr marL="536575" indent="-536575" algn="just">
              <a:spcAft>
                <a:spcPts val="600"/>
              </a:spcAft>
              <a:buFont typeface="+mj-lt"/>
              <a:buAutoNum type="arabicPeriod"/>
            </a:pPr>
            <a:r>
              <a:rPr lang="es-MX" sz="2400" b="1" cap="small" dirty="0">
                <a:solidFill>
                  <a:schemeClr val="tx2"/>
                </a:solidFill>
              </a:rPr>
              <a:t>Sistema de comunicación entre organismos garantes y sujetos obligados</a:t>
            </a:r>
          </a:p>
        </p:txBody>
      </p:sp>
      <p:sp>
        <p:nvSpPr>
          <p:cNvPr id="11" name="6 Rectángulo"/>
          <p:cNvSpPr/>
          <p:nvPr/>
        </p:nvSpPr>
        <p:spPr>
          <a:xfrm>
            <a:off x="323528" y="692696"/>
            <a:ext cx="8496944" cy="978729"/>
          </a:xfrm>
          <a:prstGeom prst="rect">
            <a:avLst/>
          </a:prstGeom>
        </p:spPr>
        <p:txBody>
          <a:bodyPr wrap="square">
            <a:spAutoFit/>
          </a:bodyPr>
          <a:lstStyle/>
          <a:p>
            <a:pPr algn="just">
              <a:lnSpc>
                <a:spcPct val="120000"/>
              </a:lnSpc>
              <a:spcAft>
                <a:spcPts val="1800"/>
              </a:spcAft>
            </a:pPr>
            <a:r>
              <a:rPr lang="es-MX" sz="2400" b="1" i="1" dirty="0"/>
              <a:t>Artículo 50. </a:t>
            </a:r>
            <a:r>
              <a:rPr lang="es-MX" sz="2400" i="1" dirty="0"/>
              <a:t>La </a:t>
            </a:r>
            <a:r>
              <a:rPr lang="es-MX" sz="2400" i="1" u="sng" dirty="0"/>
              <a:t>Plataforma Nacional de Transparencia</a:t>
            </a:r>
            <a:r>
              <a:rPr lang="es-MX" sz="2400" i="1" dirty="0"/>
              <a:t> estará conformada por, al menos, los siguientes sistemas:</a:t>
            </a:r>
          </a:p>
        </p:txBody>
      </p:sp>
      <p:sp>
        <p:nvSpPr>
          <p:cNvPr id="12" name="Marcador de número de diapositiva 11"/>
          <p:cNvSpPr>
            <a:spLocks noGrp="1"/>
          </p:cNvSpPr>
          <p:nvPr>
            <p:ph type="sldNum" sz="quarter" idx="12"/>
          </p:nvPr>
        </p:nvSpPr>
        <p:spPr/>
        <p:txBody>
          <a:bodyPr/>
          <a:lstStyle/>
          <a:p>
            <a:pPr>
              <a:defRPr/>
            </a:pPr>
            <a:fld id="{BD43386B-512A-4F48-AC60-1F2A615D5642}" type="slidenum">
              <a:rPr lang="es-MX" smtClean="0"/>
              <a:pPr>
                <a:defRPr/>
              </a:pPr>
              <a:t>14</a:t>
            </a:fld>
            <a:endParaRPr lang="es-MX" dirty="0"/>
          </a:p>
        </p:txBody>
      </p:sp>
    </p:spTree>
    <p:extLst>
      <p:ext uri="{BB962C8B-B14F-4D97-AF65-F5344CB8AC3E}">
        <p14:creationId xmlns:p14="http://schemas.microsoft.com/office/powerpoint/2010/main" val="3506054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Plataforma Nacional de Transparencia</a:t>
            </a:r>
            <a:endParaRPr lang="es-MX" sz="2800" b="1" cap="small" dirty="0">
              <a:solidFill>
                <a:schemeClr val="bg1"/>
              </a:solidFill>
              <a:effectLst>
                <a:glow rad="63500">
                  <a:schemeClr val="tx1">
                    <a:alpha val="60000"/>
                  </a:schemeClr>
                </a:glow>
              </a:effectLst>
            </a:endParaRPr>
          </a:p>
        </p:txBody>
      </p:sp>
      <p:pic>
        <p:nvPicPr>
          <p:cNvPr id="23" name="Imagen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79712" y="874936"/>
            <a:ext cx="5177078" cy="5727942"/>
          </a:xfrm>
          <a:prstGeom prst="rect">
            <a:avLst/>
          </a:prstGeom>
        </p:spPr>
      </p:pic>
      <p:sp>
        <p:nvSpPr>
          <p:cNvPr id="24" name="CuadroTexto 23"/>
          <p:cNvSpPr txBox="1"/>
          <p:nvPr/>
        </p:nvSpPr>
        <p:spPr>
          <a:xfrm>
            <a:off x="6911752" y="6093296"/>
            <a:ext cx="2232248"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dirty="0"/>
              <a:t>Página principal</a:t>
            </a:r>
          </a:p>
        </p:txBody>
      </p:sp>
      <p:sp>
        <p:nvSpPr>
          <p:cNvPr id="25" name="1 CuadroTexto"/>
          <p:cNvSpPr txBox="1"/>
          <p:nvPr/>
        </p:nvSpPr>
        <p:spPr>
          <a:xfrm>
            <a:off x="241057" y="4941168"/>
            <a:ext cx="2016224" cy="615553"/>
          </a:xfrm>
          <a:prstGeom prst="rect">
            <a:avLst/>
          </a:prstGeom>
          <a:noFill/>
        </p:spPr>
        <p:txBody>
          <a:bodyPr wrap="square" rtlCol="0">
            <a:spAutoFit/>
          </a:bodyPr>
          <a:lstStyle/>
          <a:p>
            <a:r>
              <a:rPr lang="es-MX" sz="1700" b="1" dirty="0">
                <a:latin typeface="Calibri" panose="020F0502020204030204" pitchFamily="34" charset="0"/>
              </a:rPr>
              <a:t>Cuatro sistemas (Art. 50 LGTAIP):</a:t>
            </a:r>
            <a:endParaRPr lang="es-ES" sz="1700" b="1" dirty="0">
              <a:latin typeface="Calibri" panose="020F0502020204030204" pitchFamily="34" charset="0"/>
            </a:endParaRPr>
          </a:p>
        </p:txBody>
      </p:sp>
      <p:sp>
        <p:nvSpPr>
          <p:cNvPr id="26" name="Triángulo isósceles 25"/>
          <p:cNvSpPr/>
          <p:nvPr/>
        </p:nvSpPr>
        <p:spPr>
          <a:xfrm rot="16200000">
            <a:off x="916282" y="4924477"/>
            <a:ext cx="2669822" cy="686979"/>
          </a:xfrm>
          <a:prstGeom prst="triangle">
            <a:avLst/>
          </a:prstGeom>
          <a:solidFill>
            <a:schemeClr val="accent1">
              <a:alpha val="7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82 CuadroTexto"/>
          <p:cNvSpPr txBox="1"/>
          <p:nvPr/>
        </p:nvSpPr>
        <p:spPr>
          <a:xfrm>
            <a:off x="107504" y="2453407"/>
            <a:ext cx="1656184" cy="646331"/>
          </a:xfrm>
          <a:prstGeom prst="rect">
            <a:avLst/>
          </a:prstGeom>
          <a:noFill/>
        </p:spPr>
        <p:txBody>
          <a:bodyPr wrap="square" rtlCol="0">
            <a:spAutoFit/>
          </a:bodyPr>
          <a:lstStyle/>
          <a:p>
            <a:r>
              <a:rPr lang="es-ES" b="1" dirty="0"/>
              <a:t>Acceso y/o registro</a:t>
            </a:r>
          </a:p>
        </p:txBody>
      </p:sp>
      <p:sp>
        <p:nvSpPr>
          <p:cNvPr id="28" name="82 CuadroTexto"/>
          <p:cNvSpPr txBox="1"/>
          <p:nvPr/>
        </p:nvSpPr>
        <p:spPr>
          <a:xfrm>
            <a:off x="7372814" y="2804174"/>
            <a:ext cx="1663682" cy="646331"/>
          </a:xfrm>
          <a:prstGeom prst="rect">
            <a:avLst/>
          </a:prstGeom>
          <a:noFill/>
        </p:spPr>
        <p:txBody>
          <a:bodyPr wrap="square" rtlCol="0">
            <a:spAutoFit/>
          </a:bodyPr>
          <a:lstStyle/>
          <a:p>
            <a:pPr algn="ctr"/>
            <a:r>
              <a:rPr lang="es-MX" b="1" dirty="0"/>
              <a:t>Buscador de información</a:t>
            </a:r>
            <a:endParaRPr lang="es-ES" b="1" dirty="0"/>
          </a:p>
        </p:txBody>
      </p:sp>
      <p:cxnSp>
        <p:nvCxnSpPr>
          <p:cNvPr id="29" name="3 Conector recto de flecha"/>
          <p:cNvCxnSpPr/>
          <p:nvPr/>
        </p:nvCxnSpPr>
        <p:spPr>
          <a:xfrm flipV="1">
            <a:off x="1249169" y="2776572"/>
            <a:ext cx="1015531" cy="27602"/>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3 Conector recto de flecha"/>
          <p:cNvCxnSpPr/>
          <p:nvPr/>
        </p:nvCxnSpPr>
        <p:spPr>
          <a:xfrm flipH="1">
            <a:off x="4704435" y="3149410"/>
            <a:ext cx="2819894" cy="225307"/>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3 Conector recto de flecha"/>
          <p:cNvCxnSpPr/>
          <p:nvPr/>
        </p:nvCxnSpPr>
        <p:spPr>
          <a:xfrm>
            <a:off x="1249169" y="2804174"/>
            <a:ext cx="2242711" cy="192778"/>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pPr>
              <a:defRPr/>
            </a:pPr>
            <a:fld id="{BD43386B-512A-4F48-AC60-1F2A615D5642}" type="slidenum">
              <a:rPr lang="es-MX" smtClean="0"/>
              <a:pPr>
                <a:defRPr/>
              </a:pPr>
              <a:t>15</a:t>
            </a:fld>
            <a:endParaRPr lang="es-MX" dirty="0"/>
          </a:p>
        </p:txBody>
      </p:sp>
      <p:cxnSp>
        <p:nvCxnSpPr>
          <p:cNvPr id="13" name="3 Conector recto de flecha"/>
          <p:cNvCxnSpPr/>
          <p:nvPr/>
        </p:nvCxnSpPr>
        <p:spPr>
          <a:xfrm>
            <a:off x="1249169" y="3450505"/>
            <a:ext cx="1468056" cy="117284"/>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82 CuadroTexto"/>
          <p:cNvSpPr txBox="1"/>
          <p:nvPr/>
        </p:nvSpPr>
        <p:spPr>
          <a:xfrm>
            <a:off x="35496" y="3225750"/>
            <a:ext cx="1656184" cy="923330"/>
          </a:xfrm>
          <a:prstGeom prst="rect">
            <a:avLst/>
          </a:prstGeom>
          <a:noFill/>
        </p:spPr>
        <p:txBody>
          <a:bodyPr wrap="square" rtlCol="0">
            <a:spAutoFit/>
          </a:bodyPr>
          <a:lstStyle/>
          <a:p>
            <a:r>
              <a:rPr lang="es-ES" b="1" dirty="0"/>
              <a:t>Acceso </a:t>
            </a:r>
            <a:r>
              <a:rPr lang="es-ES" b="1" dirty="0" smtClean="0"/>
              <a:t>a través de redes sociales</a:t>
            </a:r>
            <a:endParaRPr lang="es-ES" b="1" dirty="0"/>
          </a:p>
        </p:txBody>
      </p:sp>
    </p:spTree>
    <p:extLst>
      <p:ext uri="{BB962C8B-B14F-4D97-AF65-F5344CB8AC3E}">
        <p14:creationId xmlns:p14="http://schemas.microsoft.com/office/powerpoint/2010/main" val="2147814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Sistema de solicitudes de acceso a la información</a:t>
            </a:r>
            <a:endParaRPr lang="es-MX" sz="2800" b="1" cap="small" dirty="0">
              <a:solidFill>
                <a:schemeClr val="bg1"/>
              </a:solidFill>
              <a:effectLst>
                <a:glow rad="63500">
                  <a:schemeClr val="tx1">
                    <a:alpha val="60000"/>
                  </a:schemeClr>
                </a:glow>
              </a:effectLst>
            </a:endParaRPr>
          </a:p>
        </p:txBody>
      </p:sp>
      <p:sp>
        <p:nvSpPr>
          <p:cNvPr id="12" name="8 Rectángulo redondeado"/>
          <p:cNvSpPr/>
          <p:nvPr/>
        </p:nvSpPr>
        <p:spPr>
          <a:xfrm>
            <a:off x="4139952" y="2701993"/>
            <a:ext cx="4824536" cy="2239175"/>
          </a:xfrm>
          <a:prstGeom prst="roundRect">
            <a:avLst>
              <a:gd name="adj" fmla="val 10300"/>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s-ES_tradnl" b="1" dirty="0" smtClean="0">
                <a:solidFill>
                  <a:schemeClr val="tx1"/>
                </a:solidFill>
              </a:rPr>
              <a:t>Solicitudes múltiples (hasta 33)</a:t>
            </a:r>
          </a:p>
          <a:p>
            <a:pPr marL="285750" indent="-285750">
              <a:spcAft>
                <a:spcPts val="600"/>
              </a:spcAft>
              <a:buFont typeface="Arial" panose="020B0604020202020204" pitchFamily="34" charset="0"/>
              <a:buChar char="•"/>
            </a:pPr>
            <a:r>
              <a:rPr lang="es-ES_tradnl" b="1" dirty="0">
                <a:solidFill>
                  <a:schemeClr val="tx1"/>
                </a:solidFill>
              </a:rPr>
              <a:t>Solicitudes CAS 01 800</a:t>
            </a:r>
          </a:p>
          <a:p>
            <a:pPr marL="285750" indent="-285750">
              <a:spcAft>
                <a:spcPts val="600"/>
              </a:spcAft>
              <a:buFont typeface="Arial" panose="020B0604020202020204" pitchFamily="34" charset="0"/>
              <a:buChar char="•"/>
            </a:pPr>
            <a:r>
              <a:rPr lang="es-ES_tradnl" b="1" dirty="0" smtClean="0">
                <a:solidFill>
                  <a:schemeClr val="tx1"/>
                </a:solidFill>
              </a:rPr>
              <a:t>Gestión </a:t>
            </a:r>
            <a:r>
              <a:rPr lang="es-ES_tradnl" b="1" dirty="0">
                <a:solidFill>
                  <a:schemeClr val="tx1"/>
                </a:solidFill>
              </a:rPr>
              <a:t>interna N-niveles</a:t>
            </a:r>
          </a:p>
          <a:p>
            <a:pPr marL="285750" indent="-285750">
              <a:spcAft>
                <a:spcPts val="600"/>
              </a:spcAft>
              <a:buFont typeface="Arial" panose="020B0604020202020204" pitchFamily="34" charset="0"/>
              <a:buChar char="•"/>
            </a:pPr>
            <a:r>
              <a:rPr lang="es-ES_tradnl" b="1" dirty="0">
                <a:solidFill>
                  <a:schemeClr val="tx1"/>
                </a:solidFill>
              </a:rPr>
              <a:t>Configuración UA y usuarios</a:t>
            </a:r>
          </a:p>
          <a:p>
            <a:pPr marL="285750" indent="-285750">
              <a:spcAft>
                <a:spcPts val="600"/>
              </a:spcAft>
              <a:buFont typeface="Arial" panose="020B0604020202020204" pitchFamily="34" charset="0"/>
              <a:buChar char="•"/>
            </a:pPr>
            <a:r>
              <a:rPr lang="es-ES_tradnl" b="1" dirty="0">
                <a:solidFill>
                  <a:schemeClr val="tx1"/>
                </a:solidFill>
              </a:rPr>
              <a:t>Configuración de calendarios</a:t>
            </a:r>
          </a:p>
          <a:p>
            <a:pPr marL="285750" indent="-285750">
              <a:spcAft>
                <a:spcPts val="600"/>
              </a:spcAft>
              <a:buFont typeface="Arial" panose="020B0604020202020204" pitchFamily="34" charset="0"/>
              <a:buChar char="•"/>
            </a:pPr>
            <a:r>
              <a:rPr lang="es-ES_tradnl" b="1" dirty="0">
                <a:solidFill>
                  <a:schemeClr val="tx1"/>
                </a:solidFill>
              </a:rPr>
              <a:t>Ajuste de plazos de solicitudes</a:t>
            </a:r>
          </a:p>
          <a:p>
            <a:pPr marL="285750" indent="-285750">
              <a:spcAft>
                <a:spcPts val="600"/>
              </a:spcAft>
              <a:buFont typeface="Arial" panose="020B0604020202020204" pitchFamily="34" charset="0"/>
              <a:buChar char="•"/>
            </a:pPr>
            <a:r>
              <a:rPr lang="es-ES_tradnl" b="1" dirty="0">
                <a:solidFill>
                  <a:schemeClr val="tx1"/>
                </a:solidFill>
              </a:rPr>
              <a:t>Aplicación de pagos</a:t>
            </a:r>
          </a:p>
          <a:p>
            <a:pPr marL="285750" indent="-285750">
              <a:spcAft>
                <a:spcPts val="600"/>
              </a:spcAft>
              <a:buFont typeface="Arial" panose="020B0604020202020204" pitchFamily="34" charset="0"/>
              <a:buChar char="•"/>
            </a:pPr>
            <a:r>
              <a:rPr lang="es-ES_tradnl" b="1" dirty="0" smtClean="0">
                <a:solidFill>
                  <a:schemeClr val="tx1"/>
                </a:solidFill>
              </a:rPr>
              <a:t>Tablero </a:t>
            </a:r>
            <a:r>
              <a:rPr lang="es-ES_tradnl" b="1" dirty="0">
                <a:solidFill>
                  <a:schemeClr val="tx1"/>
                </a:solidFill>
              </a:rPr>
              <a:t>de Control</a:t>
            </a:r>
          </a:p>
          <a:p>
            <a:pPr marL="285750" indent="-285750">
              <a:spcAft>
                <a:spcPts val="600"/>
              </a:spcAft>
              <a:buFont typeface="Arial" panose="020B0604020202020204" pitchFamily="34" charset="0"/>
              <a:buChar char="•"/>
            </a:pPr>
            <a:r>
              <a:rPr lang="es-ES_tradnl" b="1" dirty="0">
                <a:solidFill>
                  <a:schemeClr val="tx1"/>
                </a:solidFill>
              </a:rPr>
              <a:t>Estadísticas por entidad y APF</a:t>
            </a:r>
          </a:p>
          <a:p>
            <a:pPr marL="285750" indent="-285750">
              <a:spcAft>
                <a:spcPts val="600"/>
              </a:spcAft>
              <a:buFont typeface="Arial" panose="020B0604020202020204" pitchFamily="34" charset="0"/>
              <a:buChar char="•"/>
            </a:pPr>
            <a:r>
              <a:rPr lang="es-ES_tradnl" b="1" dirty="0">
                <a:solidFill>
                  <a:schemeClr val="tx1"/>
                </a:solidFill>
              </a:rPr>
              <a:t>Avisos SMS</a:t>
            </a:r>
          </a:p>
          <a:p>
            <a:pPr marL="285750" indent="-285750">
              <a:spcAft>
                <a:spcPts val="600"/>
              </a:spcAft>
              <a:buFont typeface="Arial" panose="020B0604020202020204" pitchFamily="34" charset="0"/>
              <a:buChar char="•"/>
            </a:pPr>
            <a:r>
              <a:rPr lang="es-ES_tradnl" b="1" dirty="0">
                <a:solidFill>
                  <a:schemeClr val="tx1"/>
                </a:solidFill>
              </a:rPr>
              <a:t>Avisos correo electrónico</a:t>
            </a:r>
          </a:p>
          <a:p>
            <a:pPr marL="285750" indent="-285750">
              <a:spcAft>
                <a:spcPts val="600"/>
              </a:spcAft>
              <a:buFont typeface="Arial" panose="020B0604020202020204" pitchFamily="34" charset="0"/>
              <a:buChar char="•"/>
            </a:pPr>
            <a:r>
              <a:rPr lang="es-ES_tradnl" b="1" dirty="0">
                <a:solidFill>
                  <a:schemeClr val="tx1"/>
                </a:solidFill>
              </a:rPr>
              <a:t>Reportes por Sujeto Obligado</a:t>
            </a:r>
          </a:p>
          <a:p>
            <a:pPr marL="285750" indent="-285750">
              <a:spcAft>
                <a:spcPts val="600"/>
              </a:spcAft>
              <a:buFont typeface="Arial" panose="020B0604020202020204" pitchFamily="34" charset="0"/>
              <a:buChar char="•"/>
            </a:pPr>
            <a:r>
              <a:rPr lang="es-ES_tradnl" b="1" dirty="0">
                <a:solidFill>
                  <a:schemeClr val="tx1"/>
                </a:solidFill>
              </a:rPr>
              <a:t>Integración con redes sociales</a:t>
            </a:r>
          </a:p>
          <a:p>
            <a:pPr marL="285750" indent="-285750">
              <a:spcAft>
                <a:spcPts val="600"/>
              </a:spcAft>
              <a:buFont typeface="Arial" panose="020B0604020202020204" pitchFamily="34" charset="0"/>
              <a:buChar char="•"/>
            </a:pPr>
            <a:r>
              <a:rPr lang="es-MX" b="1" dirty="0" smtClean="0">
                <a:solidFill>
                  <a:schemeClr val="tx1"/>
                </a:solidFill>
              </a:rPr>
              <a:t>Solicitudes a través de teléfonos </a:t>
            </a:r>
            <a:r>
              <a:rPr lang="es-MX" b="1" dirty="0">
                <a:solidFill>
                  <a:schemeClr val="tx1"/>
                </a:solidFill>
              </a:rPr>
              <a:t>móviles</a:t>
            </a:r>
          </a:p>
          <a:p>
            <a:pPr marL="285750" indent="-285750">
              <a:spcAft>
                <a:spcPts val="600"/>
              </a:spcAft>
              <a:buFont typeface="Arial" panose="020B0604020202020204" pitchFamily="34" charset="0"/>
              <a:buChar char="•"/>
            </a:pPr>
            <a:r>
              <a:rPr lang="es-MX" b="1" dirty="0" smtClean="0">
                <a:solidFill>
                  <a:schemeClr val="tx1"/>
                </a:solidFill>
              </a:rPr>
              <a:t>Buscador de temas en solicitudes a nivel nacional</a:t>
            </a:r>
            <a:endParaRPr lang="es-MX" b="1" dirty="0">
              <a:solidFill>
                <a:schemeClr val="tx1"/>
              </a:solidFill>
            </a:endParaRPr>
          </a:p>
          <a:p>
            <a:pPr marL="285750" indent="-285750">
              <a:spcAft>
                <a:spcPts val="600"/>
              </a:spcAft>
              <a:buFont typeface="Arial" panose="020B0604020202020204" pitchFamily="34" charset="0"/>
              <a:buChar char="•"/>
            </a:pPr>
            <a:endParaRPr lang="es-MX" b="1" dirty="0">
              <a:solidFill>
                <a:schemeClr val="tx1"/>
              </a:solidFill>
            </a:endParaRPr>
          </a:p>
        </p:txBody>
      </p:sp>
      <p:sp>
        <p:nvSpPr>
          <p:cNvPr id="14" name="3 Abrir llave"/>
          <p:cNvSpPr/>
          <p:nvPr/>
        </p:nvSpPr>
        <p:spPr>
          <a:xfrm>
            <a:off x="3563888" y="908720"/>
            <a:ext cx="648072" cy="5538564"/>
          </a:xfrm>
          <a:prstGeom prst="leftBrace">
            <a:avLst/>
          </a:pr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1 Rectángulo"/>
          <p:cNvSpPr/>
          <p:nvPr/>
        </p:nvSpPr>
        <p:spPr>
          <a:xfrm>
            <a:off x="251520" y="1424970"/>
            <a:ext cx="3347864" cy="707886"/>
          </a:xfrm>
          <a:prstGeom prst="rect">
            <a:avLst/>
          </a:prstGeom>
        </p:spPr>
        <p:txBody>
          <a:bodyPr wrap="square">
            <a:spAutoFit/>
          </a:bodyPr>
          <a:lstStyle/>
          <a:p>
            <a:pPr algn="ctr"/>
            <a:r>
              <a:rPr lang="es-ES_tradnl" sz="2000" b="1" dirty="0">
                <a:solidFill>
                  <a:srgbClr val="7030A0"/>
                </a:solidFill>
                <a:effectLst>
                  <a:outerShdw blurRad="38100" dist="38100" dir="2700000" algn="tl">
                    <a:srgbClr val="000000">
                      <a:alpha val="43137"/>
                    </a:srgbClr>
                  </a:outerShdw>
                </a:effectLst>
              </a:rPr>
              <a:t>Solicitudes de información </a:t>
            </a:r>
            <a:r>
              <a:rPr lang="es-ES_tradnl" sz="2000" b="1" dirty="0" smtClean="0">
                <a:solidFill>
                  <a:srgbClr val="7030A0"/>
                </a:solidFill>
                <a:effectLst>
                  <a:outerShdw blurRad="38100" dist="38100" dir="2700000" algn="tl">
                    <a:srgbClr val="000000">
                      <a:alpha val="43137"/>
                    </a:srgbClr>
                  </a:outerShdw>
                </a:effectLst>
              </a:rPr>
              <a:t>pública</a:t>
            </a:r>
            <a:endParaRPr lang="es-MX" sz="2000" b="1" dirty="0">
              <a:solidFill>
                <a:srgbClr val="7030A0"/>
              </a:solidFill>
              <a:effectLst>
                <a:outerShdw blurRad="38100" dist="38100" dir="2700000" algn="tl">
                  <a:srgbClr val="000000">
                    <a:alpha val="43137"/>
                  </a:srgbClr>
                </a:outerShdw>
              </a:effectLst>
            </a:endParaRPr>
          </a:p>
        </p:txBody>
      </p:sp>
      <p:sp>
        <p:nvSpPr>
          <p:cNvPr id="20" name="1 Rectángulo"/>
          <p:cNvSpPr/>
          <p:nvPr/>
        </p:nvSpPr>
        <p:spPr>
          <a:xfrm>
            <a:off x="251520" y="5229200"/>
            <a:ext cx="3347864" cy="1323439"/>
          </a:xfrm>
          <a:prstGeom prst="rect">
            <a:avLst/>
          </a:prstGeom>
        </p:spPr>
        <p:txBody>
          <a:bodyPr wrap="square">
            <a:spAutoFit/>
          </a:bodyPr>
          <a:lstStyle/>
          <a:p>
            <a:pPr algn="ctr"/>
            <a:r>
              <a:rPr lang="es-ES_tradnl" sz="2000" b="1" dirty="0">
                <a:solidFill>
                  <a:schemeClr val="accent5">
                    <a:lumMod val="50000"/>
                  </a:schemeClr>
                </a:solidFill>
                <a:effectLst>
                  <a:outerShdw blurRad="38100" dist="38100" dir="2700000" algn="tl">
                    <a:srgbClr val="000000">
                      <a:alpha val="43137"/>
                    </a:srgbClr>
                  </a:outerShdw>
                </a:effectLst>
              </a:rPr>
              <a:t>Solicitudes de acceso, rectificación, corrección y oposición de datos personales</a:t>
            </a:r>
            <a:endParaRPr lang="es-MX" sz="2000" b="1" dirty="0">
              <a:solidFill>
                <a:schemeClr val="accent5">
                  <a:lumMod val="50000"/>
                </a:schemeClr>
              </a:solidFill>
              <a:effectLst>
                <a:outerShdw blurRad="38100" dist="38100" dir="2700000" algn="tl">
                  <a:srgbClr val="000000">
                    <a:alpha val="43137"/>
                  </a:srgbClr>
                </a:outerShdw>
              </a:effectLst>
            </a:endParaRPr>
          </a:p>
        </p:txBody>
      </p:sp>
      <p:pic>
        <p:nvPicPr>
          <p:cNvPr id="21" name="Imagen 20"/>
          <p:cNvPicPr>
            <a:picLocks noChangeAspect="1"/>
          </p:cNvPicPr>
          <p:nvPr/>
        </p:nvPicPr>
        <p:blipFill rotWithShape="1">
          <a:blip r:embed="rId2" cstate="email">
            <a:extLst>
              <a:ext uri="{28A0092B-C50C-407E-A947-70E740481C1C}">
                <a14:useLocalDpi xmlns:a14="http://schemas.microsoft.com/office/drawing/2010/main"/>
              </a:ext>
            </a:extLst>
          </a:blip>
          <a:srcRect l="9708" t="42747" r="56464" b="16755"/>
          <a:stretch/>
        </p:blipFill>
        <p:spPr>
          <a:xfrm>
            <a:off x="251520" y="2592599"/>
            <a:ext cx="3240360" cy="2181012"/>
          </a:xfrm>
          <a:prstGeom prst="rect">
            <a:avLst/>
          </a:prstGeom>
          <a:effectLst>
            <a:outerShdw blurRad="50800" dist="38100" dir="2700000" algn="tl" rotWithShape="0">
              <a:prstClr val="black">
                <a:alpha val="40000"/>
              </a:prstClr>
            </a:outerShdw>
          </a:effectLst>
        </p:spPr>
      </p:pic>
      <p:sp>
        <p:nvSpPr>
          <p:cNvPr id="8" name="Flecha derecha 7"/>
          <p:cNvSpPr/>
          <p:nvPr/>
        </p:nvSpPr>
        <p:spPr>
          <a:xfrm rot="5400000">
            <a:off x="1615395" y="4720867"/>
            <a:ext cx="584617" cy="576064"/>
          </a:xfrm>
          <a:prstGeom prst="rightArrow">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número de diapositiva 2"/>
          <p:cNvSpPr>
            <a:spLocks noGrp="1"/>
          </p:cNvSpPr>
          <p:nvPr>
            <p:ph type="sldNum" sz="quarter" idx="12"/>
          </p:nvPr>
        </p:nvSpPr>
        <p:spPr/>
        <p:txBody>
          <a:bodyPr/>
          <a:lstStyle/>
          <a:p>
            <a:pPr>
              <a:defRPr/>
            </a:pPr>
            <a:fld id="{BD43386B-512A-4F48-AC60-1F2A615D5642}" type="slidenum">
              <a:rPr lang="es-MX" smtClean="0"/>
              <a:pPr>
                <a:defRPr/>
              </a:pPr>
              <a:t>16</a:t>
            </a:fld>
            <a:endParaRPr lang="es-MX" dirty="0"/>
          </a:p>
        </p:txBody>
      </p:sp>
    </p:spTree>
    <p:extLst>
      <p:ext uri="{BB962C8B-B14F-4D97-AF65-F5344CB8AC3E}">
        <p14:creationId xmlns:p14="http://schemas.microsoft.com/office/powerpoint/2010/main" val="1206192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50742"/>
            <a:ext cx="8640960" cy="646331"/>
          </a:xfrm>
          <a:prstGeom prst="rect">
            <a:avLst/>
          </a:prstGeom>
          <a:noFill/>
        </p:spPr>
        <p:txBody>
          <a:bodyPr wrap="square" rtlCol="0">
            <a:spAutoFit/>
          </a:bodyPr>
          <a:lstStyle/>
          <a:p>
            <a:pPr algn="ctr"/>
            <a:r>
              <a:rPr lang="es-MX" b="1" cap="small" dirty="0" smtClean="0">
                <a:solidFill>
                  <a:prstClr val="white"/>
                </a:solidFill>
                <a:effectLst>
                  <a:glow rad="63500">
                    <a:prstClr val="black">
                      <a:alpha val="60000"/>
                    </a:prstClr>
                  </a:glow>
                </a:effectLst>
              </a:rPr>
              <a:t>Procedimiento para realizar una solicitud de información al</a:t>
            </a:r>
          </a:p>
          <a:p>
            <a:pPr algn="ctr"/>
            <a:r>
              <a:rPr lang="es-MX" b="1" cap="small" dirty="0" smtClean="0">
                <a:solidFill>
                  <a:prstClr val="white"/>
                </a:solidFill>
                <a:effectLst>
                  <a:glow rad="63500">
                    <a:prstClr val="black">
                      <a:alpha val="60000"/>
                    </a:prstClr>
                  </a:glow>
                </a:effectLst>
              </a:rPr>
              <a:t>Poder Judicial de la Federación a través de la PNT</a:t>
            </a:r>
            <a:endParaRPr lang="es-MX" b="1" cap="small" dirty="0">
              <a:solidFill>
                <a:prstClr val="white"/>
              </a:solidFill>
              <a:effectLst>
                <a:glow rad="63500">
                  <a:prstClr val="black">
                    <a:alpha val="60000"/>
                  </a:prst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solidFill>
                  <a:prstClr val="black">
                    <a:tint val="75000"/>
                  </a:prstClr>
                </a:solidFill>
              </a:rPr>
              <a:pPr>
                <a:defRPr/>
              </a:pPr>
              <a:t>17</a:t>
            </a:fld>
            <a:endParaRPr lang="es-MX" dirty="0">
              <a:solidFill>
                <a:prstClr val="black">
                  <a:tint val="75000"/>
                </a:prstClr>
              </a:solidFill>
            </a:endParaRPr>
          </a:p>
        </p:txBody>
      </p:sp>
      <p:pic>
        <p:nvPicPr>
          <p:cNvPr id="4" name="Imagen 3"/>
          <p:cNvPicPr>
            <a:picLocks noChangeAspect="1"/>
          </p:cNvPicPr>
          <p:nvPr/>
        </p:nvPicPr>
        <p:blipFill>
          <a:blip r:embed="rId2"/>
          <a:stretch>
            <a:fillRect/>
          </a:stretch>
        </p:blipFill>
        <p:spPr>
          <a:xfrm>
            <a:off x="139308" y="692696"/>
            <a:ext cx="8849322" cy="5720930"/>
          </a:xfrm>
          <a:prstGeom prst="rect">
            <a:avLst/>
          </a:prstGeom>
        </p:spPr>
      </p:pic>
      <p:sp>
        <p:nvSpPr>
          <p:cNvPr id="3" name="Rectángulo 2"/>
          <p:cNvSpPr/>
          <p:nvPr/>
        </p:nvSpPr>
        <p:spPr>
          <a:xfrm>
            <a:off x="1576128" y="1373066"/>
            <a:ext cx="1224136"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Rectángulo 6"/>
          <p:cNvSpPr/>
          <p:nvPr/>
        </p:nvSpPr>
        <p:spPr>
          <a:xfrm>
            <a:off x="1576128" y="1960457"/>
            <a:ext cx="6308240" cy="2264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Rectángulo 7"/>
          <p:cNvSpPr/>
          <p:nvPr/>
        </p:nvSpPr>
        <p:spPr>
          <a:xfrm>
            <a:off x="1565242" y="2907006"/>
            <a:ext cx="6308240" cy="2264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Rectángulo 8"/>
          <p:cNvSpPr/>
          <p:nvPr/>
        </p:nvSpPr>
        <p:spPr>
          <a:xfrm>
            <a:off x="1187624" y="1373066"/>
            <a:ext cx="288032" cy="21602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prstClr val="white"/>
                </a:solidFill>
              </a:rPr>
              <a:t>1</a:t>
            </a:r>
            <a:endParaRPr lang="es-MX" sz="1400" dirty="0">
              <a:solidFill>
                <a:prstClr val="white"/>
              </a:solidFill>
            </a:endParaRPr>
          </a:p>
        </p:txBody>
      </p:sp>
      <p:sp>
        <p:nvSpPr>
          <p:cNvPr id="10" name="Rectángulo 9"/>
          <p:cNvSpPr/>
          <p:nvPr/>
        </p:nvSpPr>
        <p:spPr>
          <a:xfrm>
            <a:off x="6804248" y="1373066"/>
            <a:ext cx="288032" cy="21602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prstClr val="white"/>
                </a:solidFill>
              </a:rPr>
              <a:t>2</a:t>
            </a:r>
            <a:endParaRPr lang="es-MX" sz="1400" dirty="0">
              <a:solidFill>
                <a:prstClr val="white"/>
              </a:solidFill>
            </a:endParaRPr>
          </a:p>
        </p:txBody>
      </p:sp>
      <p:sp>
        <p:nvSpPr>
          <p:cNvPr id="11" name="Rectángulo 10"/>
          <p:cNvSpPr/>
          <p:nvPr/>
        </p:nvSpPr>
        <p:spPr>
          <a:xfrm>
            <a:off x="4627770" y="1362180"/>
            <a:ext cx="2032462" cy="2269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2" name="Rectángulo 11"/>
          <p:cNvSpPr/>
          <p:nvPr/>
        </p:nvSpPr>
        <p:spPr>
          <a:xfrm>
            <a:off x="1190804" y="2906566"/>
            <a:ext cx="288032" cy="21602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prstClr val="white"/>
                </a:solidFill>
              </a:rPr>
              <a:t>3</a:t>
            </a:r>
            <a:endParaRPr lang="es-MX" sz="1400" dirty="0">
              <a:solidFill>
                <a:prstClr val="white"/>
              </a:solidFill>
            </a:endParaRPr>
          </a:p>
        </p:txBody>
      </p:sp>
    </p:spTree>
    <p:extLst>
      <p:ext uri="{BB962C8B-B14F-4D97-AF65-F5344CB8AC3E}">
        <p14:creationId xmlns:p14="http://schemas.microsoft.com/office/powerpoint/2010/main" val="549859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solidFill>
                  <a:prstClr val="black">
                    <a:tint val="75000"/>
                  </a:prstClr>
                </a:solidFill>
              </a:rPr>
              <a:pPr>
                <a:defRPr/>
              </a:pPr>
              <a:t>18</a:t>
            </a:fld>
            <a:endParaRPr lang="es-MX" dirty="0">
              <a:solidFill>
                <a:prstClr val="black">
                  <a:tint val="75000"/>
                </a:prstClr>
              </a:solidFill>
            </a:endParaRPr>
          </a:p>
        </p:txBody>
      </p:sp>
      <p:pic>
        <p:nvPicPr>
          <p:cNvPr id="4" name="Imagen 3"/>
          <p:cNvPicPr>
            <a:picLocks noChangeAspect="1"/>
          </p:cNvPicPr>
          <p:nvPr/>
        </p:nvPicPr>
        <p:blipFill>
          <a:blip r:embed="rId2"/>
          <a:stretch>
            <a:fillRect/>
          </a:stretch>
        </p:blipFill>
        <p:spPr>
          <a:xfrm>
            <a:off x="99182" y="1124744"/>
            <a:ext cx="8937365" cy="5027268"/>
          </a:xfrm>
          <a:prstGeom prst="rect">
            <a:avLst/>
          </a:prstGeom>
        </p:spPr>
      </p:pic>
      <p:sp>
        <p:nvSpPr>
          <p:cNvPr id="5" name="Rectángulo 4"/>
          <p:cNvSpPr/>
          <p:nvPr/>
        </p:nvSpPr>
        <p:spPr>
          <a:xfrm>
            <a:off x="2998710" y="1910232"/>
            <a:ext cx="3096344" cy="15121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1 CuadroTexto"/>
          <p:cNvSpPr txBox="1"/>
          <p:nvPr/>
        </p:nvSpPr>
        <p:spPr>
          <a:xfrm>
            <a:off x="179512" y="-50742"/>
            <a:ext cx="8640960" cy="646331"/>
          </a:xfrm>
          <a:prstGeom prst="rect">
            <a:avLst/>
          </a:prstGeom>
          <a:noFill/>
        </p:spPr>
        <p:txBody>
          <a:bodyPr wrap="square" rtlCol="0">
            <a:spAutoFit/>
          </a:bodyPr>
          <a:lstStyle/>
          <a:p>
            <a:pPr algn="ctr"/>
            <a:r>
              <a:rPr lang="es-MX" b="1" cap="small" dirty="0" smtClean="0">
                <a:solidFill>
                  <a:prstClr val="white"/>
                </a:solidFill>
                <a:effectLst>
                  <a:glow rad="63500">
                    <a:prstClr val="black">
                      <a:alpha val="60000"/>
                    </a:prstClr>
                  </a:glow>
                </a:effectLst>
              </a:rPr>
              <a:t>Procedimiento para realizar una solicitud de información al</a:t>
            </a:r>
          </a:p>
          <a:p>
            <a:pPr algn="ctr"/>
            <a:r>
              <a:rPr lang="es-MX" b="1" cap="small" dirty="0" smtClean="0">
                <a:solidFill>
                  <a:prstClr val="white"/>
                </a:solidFill>
                <a:effectLst>
                  <a:glow rad="63500">
                    <a:prstClr val="black">
                      <a:alpha val="60000"/>
                    </a:prstClr>
                  </a:glow>
                </a:effectLst>
              </a:rPr>
              <a:t>Poder Judicial de la Federación a través de la PNT</a:t>
            </a:r>
            <a:endParaRPr lang="es-MX" b="1" cap="small" dirty="0">
              <a:solidFill>
                <a:prstClr val="white"/>
              </a:solidFill>
              <a:effectLst>
                <a:glow rad="63500">
                  <a:prstClr val="black">
                    <a:alpha val="60000"/>
                  </a:prstClr>
                </a:glow>
              </a:effectLst>
            </a:endParaRPr>
          </a:p>
        </p:txBody>
      </p:sp>
    </p:spTree>
    <p:extLst>
      <p:ext uri="{BB962C8B-B14F-4D97-AF65-F5344CB8AC3E}">
        <p14:creationId xmlns:p14="http://schemas.microsoft.com/office/powerpoint/2010/main" val="1297623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a:xfrm>
            <a:off x="8244408" y="6448251"/>
            <a:ext cx="769417" cy="365125"/>
          </a:xfrm>
        </p:spPr>
        <p:txBody>
          <a:bodyPr/>
          <a:lstStyle/>
          <a:p>
            <a:pPr>
              <a:defRPr/>
            </a:pPr>
            <a:fld id="{BD43386B-512A-4F48-AC60-1F2A615D5642}" type="slidenum">
              <a:rPr lang="es-MX" smtClean="0">
                <a:solidFill>
                  <a:prstClr val="black">
                    <a:tint val="75000"/>
                  </a:prstClr>
                </a:solidFill>
              </a:rPr>
              <a:pPr>
                <a:defRPr/>
              </a:pPr>
              <a:t>19</a:t>
            </a:fld>
            <a:endParaRPr lang="es-MX" dirty="0">
              <a:solidFill>
                <a:prstClr val="black">
                  <a:tint val="75000"/>
                </a:prstClr>
              </a:solidFill>
            </a:endParaRPr>
          </a:p>
        </p:txBody>
      </p:sp>
      <p:pic>
        <p:nvPicPr>
          <p:cNvPr id="2" name="Imagen 1"/>
          <p:cNvPicPr>
            <a:picLocks noChangeAspect="1"/>
          </p:cNvPicPr>
          <p:nvPr/>
        </p:nvPicPr>
        <p:blipFill>
          <a:blip r:embed="rId2"/>
          <a:stretch>
            <a:fillRect/>
          </a:stretch>
        </p:blipFill>
        <p:spPr>
          <a:xfrm>
            <a:off x="467544" y="620688"/>
            <a:ext cx="8256187" cy="5989859"/>
          </a:xfrm>
          <a:prstGeom prst="rect">
            <a:avLst/>
          </a:prstGeom>
        </p:spPr>
      </p:pic>
      <p:sp>
        <p:nvSpPr>
          <p:cNvPr id="4" name="Rectángulo 3"/>
          <p:cNvSpPr/>
          <p:nvPr/>
        </p:nvSpPr>
        <p:spPr>
          <a:xfrm>
            <a:off x="1767882" y="1358346"/>
            <a:ext cx="1147934" cy="2293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 name="Rectángulo 4"/>
          <p:cNvSpPr/>
          <p:nvPr/>
        </p:nvSpPr>
        <p:spPr>
          <a:xfrm>
            <a:off x="1771396" y="1700808"/>
            <a:ext cx="5608915" cy="18722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Rectángulo 6"/>
          <p:cNvSpPr/>
          <p:nvPr/>
        </p:nvSpPr>
        <p:spPr>
          <a:xfrm>
            <a:off x="1767881" y="3758376"/>
            <a:ext cx="5612429" cy="5129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Rectángulo 7"/>
          <p:cNvSpPr/>
          <p:nvPr/>
        </p:nvSpPr>
        <p:spPr>
          <a:xfrm>
            <a:off x="1187624" y="1344962"/>
            <a:ext cx="288032" cy="21602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prstClr val="white"/>
                </a:solidFill>
              </a:rPr>
              <a:t>1</a:t>
            </a:r>
            <a:endParaRPr lang="es-MX" sz="1400" dirty="0">
              <a:solidFill>
                <a:prstClr val="white"/>
              </a:solidFill>
            </a:endParaRPr>
          </a:p>
        </p:txBody>
      </p:sp>
      <p:sp>
        <p:nvSpPr>
          <p:cNvPr id="9" name="Rectángulo 8"/>
          <p:cNvSpPr/>
          <p:nvPr/>
        </p:nvSpPr>
        <p:spPr>
          <a:xfrm>
            <a:off x="6804248" y="1344962"/>
            <a:ext cx="288032" cy="21602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prstClr val="white"/>
                </a:solidFill>
              </a:rPr>
              <a:t>2</a:t>
            </a:r>
            <a:endParaRPr lang="es-MX" sz="1400" dirty="0">
              <a:solidFill>
                <a:prstClr val="white"/>
              </a:solidFill>
            </a:endParaRPr>
          </a:p>
        </p:txBody>
      </p:sp>
      <p:sp>
        <p:nvSpPr>
          <p:cNvPr id="10" name="Rectángulo 9"/>
          <p:cNvSpPr/>
          <p:nvPr/>
        </p:nvSpPr>
        <p:spPr>
          <a:xfrm>
            <a:off x="4627770" y="1334076"/>
            <a:ext cx="2032462" cy="2269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1" name="Rectángulo 10"/>
          <p:cNvSpPr/>
          <p:nvPr/>
        </p:nvSpPr>
        <p:spPr>
          <a:xfrm>
            <a:off x="1187624" y="3915478"/>
            <a:ext cx="288032" cy="21602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prstClr val="white"/>
                </a:solidFill>
              </a:rPr>
              <a:t>3</a:t>
            </a:r>
            <a:endParaRPr lang="es-MX" sz="1400" dirty="0">
              <a:solidFill>
                <a:prstClr val="white"/>
              </a:solidFill>
            </a:endParaRPr>
          </a:p>
        </p:txBody>
      </p:sp>
      <p:sp>
        <p:nvSpPr>
          <p:cNvPr id="12" name="1 CuadroTexto"/>
          <p:cNvSpPr txBox="1"/>
          <p:nvPr/>
        </p:nvSpPr>
        <p:spPr>
          <a:xfrm>
            <a:off x="179512" y="-50742"/>
            <a:ext cx="8640960" cy="646331"/>
          </a:xfrm>
          <a:prstGeom prst="rect">
            <a:avLst/>
          </a:prstGeom>
          <a:noFill/>
        </p:spPr>
        <p:txBody>
          <a:bodyPr wrap="square" rtlCol="0">
            <a:spAutoFit/>
          </a:bodyPr>
          <a:lstStyle/>
          <a:p>
            <a:pPr algn="ctr"/>
            <a:r>
              <a:rPr lang="es-MX" b="1" cap="small" dirty="0" smtClean="0">
                <a:solidFill>
                  <a:prstClr val="white"/>
                </a:solidFill>
                <a:effectLst>
                  <a:glow rad="63500">
                    <a:prstClr val="black">
                      <a:alpha val="60000"/>
                    </a:prstClr>
                  </a:glow>
                </a:effectLst>
              </a:rPr>
              <a:t>Procedimiento para realizar una solicitud de información al</a:t>
            </a:r>
          </a:p>
          <a:p>
            <a:pPr algn="ctr"/>
            <a:r>
              <a:rPr lang="es-MX" b="1" cap="small" dirty="0" smtClean="0">
                <a:solidFill>
                  <a:prstClr val="white"/>
                </a:solidFill>
                <a:effectLst>
                  <a:glow rad="63500">
                    <a:prstClr val="black">
                      <a:alpha val="60000"/>
                    </a:prstClr>
                  </a:glow>
                </a:effectLst>
              </a:rPr>
              <a:t>Poder Judicial de la Federación a través de la PNT</a:t>
            </a:r>
            <a:endParaRPr lang="es-MX" b="1" cap="small" dirty="0">
              <a:solidFill>
                <a:prstClr val="white"/>
              </a:solidFill>
              <a:effectLst>
                <a:glow rad="63500">
                  <a:prstClr val="black">
                    <a:alpha val="60000"/>
                  </a:prstClr>
                </a:glow>
              </a:effectLst>
            </a:endParaRPr>
          </a:p>
        </p:txBody>
      </p:sp>
    </p:spTree>
    <p:extLst>
      <p:ext uri="{BB962C8B-B14F-4D97-AF65-F5344CB8AC3E}">
        <p14:creationId xmlns:p14="http://schemas.microsoft.com/office/powerpoint/2010/main" val="2575434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judge vec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20" t="20509" r="12606" b="18215"/>
          <a:stretch/>
        </p:blipFill>
        <p:spPr bwMode="auto">
          <a:xfrm>
            <a:off x="6066269" y="3533503"/>
            <a:ext cx="2947556"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9512" y="44624"/>
            <a:ext cx="8640960" cy="523220"/>
          </a:xfrm>
          <a:prstGeom prst="rect">
            <a:avLst/>
          </a:prstGeom>
          <a:noFill/>
        </p:spPr>
        <p:txBody>
          <a:bodyPr wrap="square" rtlCol="0">
            <a:spAutoFit/>
          </a:bodyPr>
          <a:lstStyle/>
          <a:p>
            <a:pPr algn="ctr"/>
            <a:r>
              <a:rPr lang="es-ES" sz="2800" b="1" cap="small" dirty="0" smtClean="0">
                <a:solidFill>
                  <a:schemeClr val="bg1"/>
                </a:solidFill>
                <a:effectLst>
                  <a:glow rad="63500">
                    <a:srgbClr val="000000"/>
                  </a:glow>
                </a:effectLst>
              </a:rPr>
              <a:t>Introducción</a:t>
            </a:r>
            <a:endParaRPr lang="es-ES" sz="2800" b="1" cap="small" dirty="0">
              <a:solidFill>
                <a:schemeClr val="bg1"/>
              </a:solidFill>
              <a:effectLst>
                <a:glow rad="63500">
                  <a:srgbClr val="000000"/>
                </a:glow>
              </a:effectLst>
            </a:endParaRPr>
          </a:p>
        </p:txBody>
      </p:sp>
      <p:sp>
        <p:nvSpPr>
          <p:cNvPr id="3" name="2 Rectángulo"/>
          <p:cNvSpPr/>
          <p:nvPr/>
        </p:nvSpPr>
        <p:spPr>
          <a:xfrm>
            <a:off x="179512" y="692696"/>
            <a:ext cx="8712968" cy="2528384"/>
          </a:xfrm>
          <a:prstGeom prst="rect">
            <a:avLst/>
          </a:prstGeom>
        </p:spPr>
        <p:txBody>
          <a:bodyPr wrap="square">
            <a:spAutoFit/>
          </a:bodyPr>
          <a:lstStyle/>
          <a:p>
            <a:pPr algn="just">
              <a:lnSpc>
                <a:spcPct val="114000"/>
              </a:lnSpc>
              <a:spcAft>
                <a:spcPts val="1800"/>
              </a:spcAft>
            </a:pPr>
            <a:r>
              <a:rPr lang="es-MX" sz="2000" dirty="0"/>
              <a:t>La transparencia y el derecho de acceso a la información se han ido posicionando en México y cada día más ciudadanos consultan los portales de sus autoridades, realizan peticiones formales y ejercen su derecho de revisión cuando las respuestas proporcionadas por las instancias públicas no le satisfacen; sin embargo, estos dos elementos de la rendición de cuentas todavía no se han consolidado con la profundidad deseada para convertirse en herramientas efectivas para el control político y el combate a la corrupción</a:t>
            </a:r>
            <a:r>
              <a:rPr lang="es-MX" sz="2000" dirty="0" smtClean="0"/>
              <a:t>.</a:t>
            </a:r>
            <a:endParaRPr lang="es-MX" sz="2000" dirty="0"/>
          </a:p>
        </p:txBody>
      </p:sp>
      <p:sp>
        <p:nvSpPr>
          <p:cNvPr id="4" name="1 Marcador de número de diapositiva"/>
          <p:cNvSpPr>
            <a:spLocks noGrp="1"/>
          </p:cNvSpPr>
          <p:nvPr>
            <p:ph type="sldNum" sz="quarter" idx="12"/>
          </p:nvPr>
        </p:nvSpPr>
        <p:spPr>
          <a:xfrm>
            <a:off x="8647113" y="6408738"/>
            <a:ext cx="366712" cy="365125"/>
          </a:xfrm>
        </p:spPr>
        <p:txBody>
          <a:bodyPr/>
          <a:lstStyle/>
          <a:p>
            <a:pPr>
              <a:defRPr/>
            </a:pPr>
            <a:fld id="{BD43386B-512A-4F48-AC60-1F2A615D5642}" type="slidenum">
              <a:rPr lang="es-MX" smtClean="0"/>
              <a:pPr>
                <a:defRPr/>
              </a:pPr>
              <a:t>2</a:t>
            </a:fld>
            <a:endParaRPr lang="es-MX" dirty="0"/>
          </a:p>
        </p:txBody>
      </p:sp>
      <p:sp>
        <p:nvSpPr>
          <p:cNvPr id="5" name="Rectángulo 4"/>
          <p:cNvSpPr/>
          <p:nvPr/>
        </p:nvSpPr>
        <p:spPr>
          <a:xfrm>
            <a:off x="179512" y="3345575"/>
            <a:ext cx="5862422" cy="3230115"/>
          </a:xfrm>
          <a:prstGeom prst="rect">
            <a:avLst/>
          </a:prstGeom>
        </p:spPr>
        <p:txBody>
          <a:bodyPr wrap="square">
            <a:spAutoFit/>
          </a:bodyPr>
          <a:lstStyle/>
          <a:p>
            <a:pPr algn="just">
              <a:lnSpc>
                <a:spcPct val="114000"/>
              </a:lnSpc>
              <a:spcAft>
                <a:spcPts val="1800"/>
              </a:spcAft>
            </a:pPr>
            <a:r>
              <a:rPr lang="es-MX" sz="2000" dirty="0"/>
              <a:t>Con la reforma constitucional se estableció un marco normativo robusto: una ley general y la armonización de una Ley Federal con 32 leyes de entidades federativas. Esta normatividad obliga a transparentar la gestión pública y el ejercicio del poder a todas las instituciones de gobierno, partidos políticos, fideicomisos y fondos públicos, sindicatos y personas que reciben y ejercen recursos públicos, incluyendo desde luego, a las instituciones del Poder Judicial.</a:t>
            </a:r>
          </a:p>
        </p:txBody>
      </p:sp>
    </p:spTree>
    <p:extLst>
      <p:ext uri="{BB962C8B-B14F-4D97-AF65-F5344CB8AC3E}">
        <p14:creationId xmlns:p14="http://schemas.microsoft.com/office/powerpoint/2010/main" val="3833012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solidFill>
                  <a:prstClr val="black">
                    <a:tint val="75000"/>
                  </a:prstClr>
                </a:solidFill>
              </a:rPr>
              <a:pPr>
                <a:defRPr/>
              </a:pPr>
              <a:t>20</a:t>
            </a:fld>
            <a:endParaRPr lang="es-MX" dirty="0">
              <a:solidFill>
                <a:prstClr val="black">
                  <a:tint val="75000"/>
                </a:prstClr>
              </a:solidFill>
            </a:endParaRPr>
          </a:p>
        </p:txBody>
      </p:sp>
      <p:pic>
        <p:nvPicPr>
          <p:cNvPr id="3" name="Imagen 2"/>
          <p:cNvPicPr>
            <a:picLocks noChangeAspect="1"/>
          </p:cNvPicPr>
          <p:nvPr/>
        </p:nvPicPr>
        <p:blipFill>
          <a:blip r:embed="rId2"/>
          <a:stretch>
            <a:fillRect/>
          </a:stretch>
        </p:blipFill>
        <p:spPr>
          <a:xfrm>
            <a:off x="208436" y="980728"/>
            <a:ext cx="8782062" cy="5256584"/>
          </a:xfrm>
          <a:prstGeom prst="rect">
            <a:avLst/>
          </a:prstGeom>
        </p:spPr>
      </p:pic>
      <p:sp>
        <p:nvSpPr>
          <p:cNvPr id="4" name="Rectángulo 3"/>
          <p:cNvSpPr/>
          <p:nvPr/>
        </p:nvSpPr>
        <p:spPr>
          <a:xfrm>
            <a:off x="3059833" y="1805474"/>
            <a:ext cx="3024336" cy="31248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 name="1 CuadroTexto"/>
          <p:cNvSpPr txBox="1"/>
          <p:nvPr/>
        </p:nvSpPr>
        <p:spPr>
          <a:xfrm>
            <a:off x="179512" y="-50742"/>
            <a:ext cx="8640960" cy="646331"/>
          </a:xfrm>
          <a:prstGeom prst="rect">
            <a:avLst/>
          </a:prstGeom>
          <a:noFill/>
        </p:spPr>
        <p:txBody>
          <a:bodyPr wrap="square" rtlCol="0">
            <a:spAutoFit/>
          </a:bodyPr>
          <a:lstStyle/>
          <a:p>
            <a:pPr algn="ctr"/>
            <a:r>
              <a:rPr lang="es-MX" b="1" cap="small" dirty="0" smtClean="0">
                <a:solidFill>
                  <a:prstClr val="white"/>
                </a:solidFill>
                <a:effectLst>
                  <a:glow rad="63500">
                    <a:prstClr val="black">
                      <a:alpha val="60000"/>
                    </a:prstClr>
                  </a:glow>
                </a:effectLst>
              </a:rPr>
              <a:t>Procedimiento para realizar una solicitud de información al</a:t>
            </a:r>
          </a:p>
          <a:p>
            <a:pPr algn="ctr"/>
            <a:r>
              <a:rPr lang="es-MX" b="1" cap="small" dirty="0" smtClean="0">
                <a:solidFill>
                  <a:prstClr val="white"/>
                </a:solidFill>
                <a:effectLst>
                  <a:glow rad="63500">
                    <a:prstClr val="black">
                      <a:alpha val="60000"/>
                    </a:prstClr>
                  </a:glow>
                </a:effectLst>
              </a:rPr>
              <a:t>Poder Judicial de la Federación a través de la PNT</a:t>
            </a:r>
            <a:endParaRPr lang="es-MX" b="1" cap="small" dirty="0">
              <a:solidFill>
                <a:prstClr val="white"/>
              </a:solidFill>
              <a:effectLst>
                <a:glow rad="63500">
                  <a:prstClr val="black">
                    <a:alpha val="60000"/>
                  </a:prstClr>
                </a:glow>
              </a:effectLst>
            </a:endParaRPr>
          </a:p>
        </p:txBody>
      </p:sp>
    </p:spTree>
    <p:extLst>
      <p:ext uri="{BB962C8B-B14F-4D97-AF65-F5344CB8AC3E}">
        <p14:creationId xmlns:p14="http://schemas.microsoft.com/office/powerpoint/2010/main" val="4103351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BD43386B-512A-4F48-AC60-1F2A615D5642}" type="slidenum">
              <a:rPr lang="es-MX" smtClean="0"/>
              <a:pPr>
                <a:defRPr/>
              </a:pPr>
              <a:t>21</a:t>
            </a:fld>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270169139"/>
              </p:ext>
            </p:extLst>
          </p:nvPr>
        </p:nvGraphicFramePr>
        <p:xfrm>
          <a:off x="1043608" y="836716"/>
          <a:ext cx="7200800" cy="5719490"/>
        </p:xfrm>
        <a:graphic>
          <a:graphicData uri="http://schemas.openxmlformats.org/drawingml/2006/table">
            <a:tbl>
              <a:tblPr/>
              <a:tblGrid>
                <a:gridCol w="6170178"/>
                <a:gridCol w="1030622"/>
              </a:tblGrid>
              <a:tr h="200732">
                <a:tc gridSpan="2">
                  <a:txBody>
                    <a:bodyPr/>
                    <a:lstStyle/>
                    <a:p>
                      <a:pPr algn="ctr" fontAlgn="ctr"/>
                      <a:r>
                        <a:rPr lang="es-MX" sz="1200" b="1" i="0" u="none" strike="noStrike" dirty="0">
                          <a:solidFill>
                            <a:srgbClr val="FFFFFF"/>
                          </a:solidFill>
                          <a:effectLst/>
                          <a:latin typeface="Calibri" panose="020F0502020204030204" pitchFamily="34" charset="0"/>
                        </a:rPr>
                        <a:t>Solicitudes registradas desde el 05 de mayo de 2016 a la fecha</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B9BD5"/>
                    </a:solidFill>
                  </a:tcPr>
                </a:tc>
                <a:tc hMerge="1">
                  <a:txBody>
                    <a:bodyPr/>
                    <a:lstStyle/>
                    <a:p>
                      <a:endParaRPr lang="es-MX"/>
                    </a:p>
                  </a:txBody>
                  <a:tcPr/>
                </a:tc>
              </a:tr>
              <a:tr h="200732">
                <a:tc gridSpan="2">
                  <a:txBody>
                    <a:bodyPr/>
                    <a:lstStyle/>
                    <a:p>
                      <a:pPr algn="ctr" fontAlgn="ctr"/>
                      <a:r>
                        <a:rPr lang="es-MX" sz="1200" b="1" i="0" u="none" strike="noStrike">
                          <a:solidFill>
                            <a:srgbClr val="000000"/>
                          </a:solidFill>
                          <a:effectLst/>
                          <a:latin typeface="Calibri" panose="020F0502020204030204" pitchFamily="34" charset="0"/>
                        </a:rPr>
                        <a:t>Sujetos obligados directos</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DEBF7"/>
                    </a:solidFill>
                  </a:tcPr>
                </a:tc>
                <a:tc hMerge="1">
                  <a:txBody>
                    <a:bodyPr/>
                    <a:lstStyle/>
                    <a:p>
                      <a:endParaRPr lang="es-MX"/>
                    </a:p>
                  </a:txBody>
                  <a:tcPr/>
                </a:tc>
              </a:tr>
              <a:tr h="200732">
                <a:tc>
                  <a:txBody>
                    <a:bodyPr/>
                    <a:lstStyle/>
                    <a:p>
                      <a:pPr algn="l" fontAlgn="ctr"/>
                      <a:r>
                        <a:rPr lang="es-MX" sz="1200" b="0" i="0" u="none" strike="noStrike" dirty="0">
                          <a:solidFill>
                            <a:srgbClr val="000000"/>
                          </a:solidFill>
                          <a:effectLst/>
                          <a:latin typeface="Calibri" panose="020F0502020204030204" pitchFamily="34" charset="0"/>
                        </a:rPr>
                        <a:t>Suprema Corte de Justicia de la </a:t>
                      </a:r>
                      <a:r>
                        <a:rPr lang="es-MX" sz="1200" b="0" i="0" u="none" strike="noStrike" dirty="0" smtClean="0">
                          <a:solidFill>
                            <a:srgbClr val="000000"/>
                          </a:solidFill>
                          <a:effectLst/>
                          <a:latin typeface="Calibri" panose="020F0502020204030204" pitchFamily="34" charset="0"/>
                        </a:rPr>
                        <a:t>Nación.</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1,223</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00732">
                <a:tc>
                  <a:txBody>
                    <a:bodyPr/>
                    <a:lstStyle/>
                    <a:p>
                      <a:pPr algn="l" fontAlgn="ctr"/>
                      <a:r>
                        <a:rPr lang="es-MX" sz="1200" b="0" i="0" u="none" strike="noStrike" dirty="0">
                          <a:solidFill>
                            <a:srgbClr val="000000"/>
                          </a:solidFill>
                          <a:effectLst/>
                          <a:latin typeface="Calibri" panose="020F0502020204030204" pitchFamily="34" charset="0"/>
                        </a:rPr>
                        <a:t>Tribunal Electoral del Poder Judicial de la </a:t>
                      </a:r>
                      <a:r>
                        <a:rPr lang="es-MX" sz="1200" b="0" i="0" u="none" strike="noStrike" dirty="0" smtClean="0">
                          <a:solidFill>
                            <a:srgbClr val="000000"/>
                          </a:solidFill>
                          <a:effectLst/>
                          <a:latin typeface="Calibri" panose="020F0502020204030204" pitchFamily="34" charset="0"/>
                        </a:rPr>
                        <a:t>Federación.</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184</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00732">
                <a:tc>
                  <a:txBody>
                    <a:bodyPr/>
                    <a:lstStyle/>
                    <a:p>
                      <a:pPr algn="l" fontAlgn="ctr"/>
                      <a:r>
                        <a:rPr lang="es-MX" sz="1200" b="0" i="0" u="none" strike="noStrike" dirty="0">
                          <a:solidFill>
                            <a:srgbClr val="000000"/>
                          </a:solidFill>
                          <a:effectLst/>
                          <a:latin typeface="Calibri" panose="020F0502020204030204" pitchFamily="34" charset="0"/>
                        </a:rPr>
                        <a:t>Consejo de la Judicatura </a:t>
                      </a:r>
                      <a:r>
                        <a:rPr lang="es-MX" sz="1200" b="0" i="0" u="none" strike="noStrike" dirty="0" smtClean="0">
                          <a:solidFill>
                            <a:srgbClr val="000000"/>
                          </a:solidFill>
                          <a:effectLst/>
                          <a:latin typeface="Calibri" panose="020F0502020204030204" pitchFamily="34" charset="0"/>
                        </a:rPr>
                        <a:t>Federal.</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1,529</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00732">
                <a:tc>
                  <a:txBody>
                    <a:bodyPr/>
                    <a:lstStyle/>
                    <a:p>
                      <a:pPr algn="ctr" fontAlgn="ctr"/>
                      <a:r>
                        <a:rPr lang="es-MX" sz="1200" b="1" i="0" u="none" strike="noStrike" dirty="0">
                          <a:solidFill>
                            <a:srgbClr val="000000"/>
                          </a:solidFill>
                          <a:effectLst/>
                          <a:latin typeface="Calibri" panose="020F0502020204030204" pitchFamily="34" charset="0"/>
                        </a:rPr>
                        <a:t>Sumatoria</a:t>
                      </a: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Calibri" panose="020F0502020204030204" pitchFamily="34" charset="0"/>
                        </a:rPr>
                        <a:t>2,936</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00732">
                <a:tc gridSpan="2">
                  <a:txBody>
                    <a:bodyPr/>
                    <a:lstStyle/>
                    <a:p>
                      <a:pPr algn="ctr" fontAlgn="ctr"/>
                      <a:r>
                        <a:rPr lang="es-MX" sz="1200" b="1" i="0" u="none" strike="noStrike" dirty="0">
                          <a:solidFill>
                            <a:srgbClr val="000000"/>
                          </a:solidFill>
                          <a:effectLst/>
                          <a:latin typeface="Calibri" panose="020F0502020204030204" pitchFamily="34" charset="0"/>
                        </a:rPr>
                        <a:t>Sujetos obligados indirectos</a:t>
                      </a: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DDEBF7"/>
                    </a:solidFill>
                  </a:tcPr>
                </a:tc>
                <a:tc hMerge="1">
                  <a:txBody>
                    <a:bodyPr/>
                    <a:lstStyle/>
                    <a:p>
                      <a:endParaRPr lang="es-MX"/>
                    </a:p>
                  </a:txBody>
                  <a:tcPr/>
                </a:tc>
              </a:tr>
              <a:tr h="562029">
                <a:tc>
                  <a:txBody>
                    <a:bodyPr/>
                    <a:lstStyle/>
                    <a:p>
                      <a:pPr algn="l" fontAlgn="ctr"/>
                      <a:r>
                        <a:rPr lang="es-MX" sz="1200" b="0" i="0" u="none" strike="noStrike" dirty="0" smtClean="0">
                          <a:solidFill>
                            <a:srgbClr val="000000"/>
                          </a:solidFill>
                          <a:effectLst/>
                          <a:latin typeface="Calibri" panose="020F0502020204030204" pitchFamily="34" charset="0"/>
                        </a:rPr>
                        <a:t>Administración </a:t>
                      </a:r>
                      <a:r>
                        <a:rPr lang="es-MX" sz="1200" b="0" i="0" u="none" strike="noStrike" dirty="0">
                          <a:solidFill>
                            <a:srgbClr val="000000"/>
                          </a:solidFill>
                          <a:effectLst/>
                          <a:latin typeface="Calibri" panose="020F0502020204030204" pitchFamily="34" charset="0"/>
                        </a:rPr>
                        <a:t>de los recursos producto de la venta de publicaciones de la Suprema Corte para el financiamiento de nuevas publicaciones y cualquier proyecto de interés para el </a:t>
                      </a:r>
                      <a:r>
                        <a:rPr lang="es-MX" sz="1200" b="0" i="0" u="none" strike="noStrike" dirty="0" smtClean="0">
                          <a:solidFill>
                            <a:srgbClr val="000000"/>
                          </a:solidFill>
                          <a:effectLst/>
                          <a:latin typeface="Calibri" panose="020F0502020204030204" pitchFamily="34" charset="0"/>
                        </a:rPr>
                        <a:t>fideicomitente.</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222</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584605">
                <a:tc>
                  <a:txBody>
                    <a:bodyPr/>
                    <a:lstStyle/>
                    <a:p>
                      <a:pPr algn="l" fontAlgn="ctr"/>
                      <a:r>
                        <a:rPr lang="es-MX" sz="1200" b="0" i="0" u="none" strike="noStrike" dirty="0">
                          <a:solidFill>
                            <a:srgbClr val="000000"/>
                          </a:solidFill>
                          <a:effectLst/>
                          <a:latin typeface="Calibri" panose="020F0502020204030204" pitchFamily="34" charset="0"/>
                        </a:rPr>
                        <a:t>Fideicomiso de apoyos médicos complementarios y de apoyo económico extraordinario para los servidores públicos del Poder Judicial de la Federación, con excepción de los de la Suprema Corte de Justicia de la </a:t>
                      </a:r>
                      <a:r>
                        <a:rPr lang="es-MX" sz="1200" b="0" i="0" u="none" strike="noStrike" dirty="0" smtClean="0">
                          <a:solidFill>
                            <a:srgbClr val="000000"/>
                          </a:solidFill>
                          <a:effectLst/>
                          <a:latin typeface="Calibri" panose="020F0502020204030204" pitchFamily="34" charset="0"/>
                        </a:rPr>
                        <a:t>Nación.</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7</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392668">
                <a:tc>
                  <a:txBody>
                    <a:bodyPr/>
                    <a:lstStyle/>
                    <a:p>
                      <a:pPr algn="l" fontAlgn="ctr"/>
                      <a:r>
                        <a:rPr lang="es-MX" sz="1200" b="0" i="0" u="none" strike="noStrike" dirty="0">
                          <a:solidFill>
                            <a:srgbClr val="000000"/>
                          </a:solidFill>
                          <a:effectLst/>
                          <a:latin typeface="Calibri" panose="020F0502020204030204" pitchFamily="34" charset="0"/>
                        </a:rPr>
                        <a:t>Fideicomiso para el desarrollo de infraestructura que implementa la reforma constitucional en materia </a:t>
                      </a:r>
                      <a:r>
                        <a:rPr lang="es-MX" sz="1200" b="0" i="0" u="none" strike="noStrike" dirty="0" smtClean="0">
                          <a:solidFill>
                            <a:srgbClr val="000000"/>
                          </a:solidFill>
                          <a:effectLst/>
                          <a:latin typeface="Calibri" panose="020F0502020204030204" pitchFamily="34" charset="0"/>
                        </a:rPr>
                        <a:t>penal.</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4</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00732">
                <a:tc>
                  <a:txBody>
                    <a:bodyPr/>
                    <a:lstStyle/>
                    <a:p>
                      <a:pPr algn="l" fontAlgn="ctr"/>
                      <a:r>
                        <a:rPr lang="es-MX" sz="1200" b="0" i="0" u="none" strike="noStrike" dirty="0">
                          <a:solidFill>
                            <a:srgbClr val="000000"/>
                          </a:solidFill>
                          <a:effectLst/>
                          <a:latin typeface="Calibri" panose="020F0502020204030204" pitchFamily="34" charset="0"/>
                        </a:rPr>
                        <a:t>Fideicomiso para el mantenimiento de casas habitación de magistrados y </a:t>
                      </a:r>
                      <a:r>
                        <a:rPr lang="es-MX" sz="1200" b="0" i="0" u="none" strike="noStrike" dirty="0" smtClean="0">
                          <a:solidFill>
                            <a:srgbClr val="000000"/>
                          </a:solidFill>
                          <a:effectLst/>
                          <a:latin typeface="Calibri" panose="020F0502020204030204" pitchFamily="34" charset="0"/>
                        </a:rPr>
                        <a:t>jueces.</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6</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00732">
                <a:tc>
                  <a:txBody>
                    <a:bodyPr/>
                    <a:lstStyle/>
                    <a:p>
                      <a:pPr algn="l" fontAlgn="ctr"/>
                      <a:r>
                        <a:rPr lang="es-MX" sz="1200" b="0" i="0" u="none" strike="noStrike" dirty="0">
                          <a:solidFill>
                            <a:srgbClr val="000000"/>
                          </a:solidFill>
                          <a:effectLst/>
                          <a:latin typeface="Calibri" panose="020F0502020204030204" pitchFamily="34" charset="0"/>
                        </a:rPr>
                        <a:t>Fideicomiso pensiones complementarias de magistrados y jueces </a:t>
                      </a:r>
                      <a:r>
                        <a:rPr lang="es-MX" sz="1200" b="0" i="0" u="none" strike="noStrike" dirty="0" smtClean="0">
                          <a:solidFill>
                            <a:srgbClr val="000000"/>
                          </a:solidFill>
                          <a:effectLst/>
                          <a:latin typeface="Calibri" panose="020F0502020204030204" pitchFamily="34" charset="0"/>
                        </a:rPr>
                        <a:t>jubilados.</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3</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00732">
                <a:tc>
                  <a:txBody>
                    <a:bodyPr/>
                    <a:lstStyle/>
                    <a:p>
                      <a:pPr algn="l" fontAlgn="ctr"/>
                      <a:r>
                        <a:rPr lang="es-MX" sz="1200" b="0" i="0" u="none" strike="noStrike" dirty="0">
                          <a:solidFill>
                            <a:srgbClr val="000000"/>
                          </a:solidFill>
                          <a:effectLst/>
                          <a:latin typeface="Calibri" panose="020F0502020204030204" pitchFamily="34" charset="0"/>
                        </a:rPr>
                        <a:t>Fondo de apoyo  a la administración de </a:t>
                      </a:r>
                      <a:r>
                        <a:rPr lang="es-MX" sz="1200" b="0" i="0" u="none" strike="noStrike" dirty="0" smtClean="0">
                          <a:solidFill>
                            <a:srgbClr val="000000"/>
                          </a:solidFill>
                          <a:effectLst/>
                          <a:latin typeface="Calibri" panose="020F0502020204030204" pitchFamily="34" charset="0"/>
                        </a:rPr>
                        <a:t>justicia.</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3</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392668">
                <a:tc>
                  <a:txBody>
                    <a:bodyPr/>
                    <a:lstStyle/>
                    <a:p>
                      <a:pPr algn="l" fontAlgn="ctr"/>
                      <a:r>
                        <a:rPr lang="es-MX" sz="1200" b="0" i="0" u="none" strike="noStrike" dirty="0">
                          <a:solidFill>
                            <a:srgbClr val="000000"/>
                          </a:solidFill>
                          <a:effectLst/>
                          <a:latin typeface="Calibri" panose="020F0502020204030204" pitchFamily="34" charset="0"/>
                        </a:rPr>
                        <a:t>Fondo nacional para el fortalecimiento y modernización de la impartición de justicia </a:t>
                      </a:r>
                      <a:r>
                        <a:rPr lang="es-MX" sz="1200" b="0" i="0" u="none" strike="noStrike" dirty="0" smtClean="0">
                          <a:solidFill>
                            <a:srgbClr val="000000"/>
                          </a:solidFill>
                          <a:effectLst/>
                          <a:latin typeface="Calibri" panose="020F0502020204030204" pitchFamily="34" charset="0"/>
                        </a:rPr>
                        <a:t>(Fondo </a:t>
                      </a:r>
                      <a:r>
                        <a:rPr lang="es-MX" sz="1200" b="0" i="0" u="none" strike="noStrike" dirty="0" err="1" smtClean="0">
                          <a:solidFill>
                            <a:srgbClr val="000000"/>
                          </a:solidFill>
                          <a:effectLst/>
                          <a:latin typeface="Calibri" panose="020F0502020204030204" pitchFamily="34" charset="0"/>
                        </a:rPr>
                        <a:t>Jurica</a:t>
                      </a:r>
                      <a:r>
                        <a:rPr lang="es-MX" sz="1200" b="0" i="0" u="none" strike="noStrike" dirty="0" smtClean="0">
                          <a:solidFill>
                            <a:srgbClr val="000000"/>
                          </a:solidFill>
                          <a:effectLst/>
                          <a:latin typeface="Calibri" panose="020F0502020204030204" pitchFamily="34" charset="0"/>
                        </a:rPr>
                        <a:t>).</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5</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392668">
                <a:tc>
                  <a:txBody>
                    <a:bodyPr/>
                    <a:lstStyle/>
                    <a:p>
                      <a:pPr algn="l" fontAlgn="ctr"/>
                      <a:r>
                        <a:rPr lang="es-MX" sz="1200" b="0" i="0" u="none" strike="noStrike" dirty="0">
                          <a:solidFill>
                            <a:srgbClr val="000000"/>
                          </a:solidFill>
                          <a:effectLst/>
                          <a:latin typeface="Calibri" panose="020F0502020204030204" pitchFamily="34" charset="0"/>
                        </a:rPr>
                        <a:t>Pensiones complementarias para mandos medios y personal operativo de la Suprema Corte de Justicia de la </a:t>
                      </a:r>
                      <a:r>
                        <a:rPr lang="es-MX" sz="1200" b="0" i="0" u="none" strike="noStrike" dirty="0" smtClean="0">
                          <a:solidFill>
                            <a:srgbClr val="000000"/>
                          </a:solidFill>
                          <a:effectLst/>
                          <a:latin typeface="Calibri" panose="020F0502020204030204" pitchFamily="34" charset="0"/>
                        </a:rPr>
                        <a:t>Nación.</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7</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392668">
                <a:tc>
                  <a:txBody>
                    <a:bodyPr/>
                    <a:lstStyle/>
                    <a:p>
                      <a:pPr algn="l" fontAlgn="ctr"/>
                      <a:r>
                        <a:rPr lang="es-MX" sz="1200" b="0" i="0" u="none" strike="noStrike" dirty="0">
                          <a:solidFill>
                            <a:srgbClr val="000000"/>
                          </a:solidFill>
                          <a:effectLst/>
                          <a:latin typeface="Calibri" panose="020F0502020204030204" pitchFamily="34" charset="0"/>
                        </a:rPr>
                        <a:t>Pensiones complementarias para servidores públicos de mando superior de la Suprema Corte de Justicia de la </a:t>
                      </a:r>
                      <a:r>
                        <a:rPr lang="es-MX" sz="1200" b="0" i="0" u="none" strike="noStrike" dirty="0" smtClean="0">
                          <a:solidFill>
                            <a:srgbClr val="000000"/>
                          </a:solidFill>
                          <a:effectLst/>
                          <a:latin typeface="Calibri" panose="020F0502020204030204" pitchFamily="34" charset="0"/>
                        </a:rPr>
                        <a:t>Nación.</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5</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392668">
                <a:tc>
                  <a:txBody>
                    <a:bodyPr/>
                    <a:lstStyle/>
                    <a:p>
                      <a:pPr algn="l" fontAlgn="ctr"/>
                      <a:r>
                        <a:rPr lang="es-MX" sz="1200" b="0" i="0" u="none" strike="noStrike" dirty="0">
                          <a:solidFill>
                            <a:srgbClr val="000000"/>
                          </a:solidFill>
                          <a:effectLst/>
                          <a:latin typeface="Calibri" panose="020F0502020204030204" pitchFamily="34" charset="0"/>
                        </a:rPr>
                        <a:t>Plan de prestaciones médicas complementarias y de apoyo económico extraordinario a los empleados del Poder Judicial de la </a:t>
                      </a:r>
                      <a:r>
                        <a:rPr lang="es-MX" sz="1200" b="0" i="0" u="none" strike="noStrike" dirty="0" smtClean="0">
                          <a:solidFill>
                            <a:srgbClr val="000000"/>
                          </a:solidFill>
                          <a:effectLst/>
                          <a:latin typeface="Calibri" panose="020F0502020204030204" pitchFamily="34" charset="0"/>
                        </a:rPr>
                        <a:t>Federación.</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7</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00732">
                <a:tc>
                  <a:txBody>
                    <a:bodyPr/>
                    <a:lstStyle/>
                    <a:p>
                      <a:pPr algn="l" fontAlgn="ctr"/>
                      <a:r>
                        <a:rPr lang="es-MX" sz="1200" b="0" i="0" u="none" strike="noStrike" dirty="0">
                          <a:solidFill>
                            <a:srgbClr val="000000"/>
                          </a:solidFill>
                          <a:effectLst/>
                          <a:latin typeface="Calibri" panose="020F0502020204030204" pitchFamily="34" charset="0"/>
                        </a:rPr>
                        <a:t>Remanentes presupuestarios del año 1998 y </a:t>
                      </a:r>
                      <a:r>
                        <a:rPr lang="es-MX" sz="1200" b="0" i="0" u="none" strike="noStrike" dirty="0" smtClean="0">
                          <a:solidFill>
                            <a:srgbClr val="000000"/>
                          </a:solidFill>
                          <a:effectLst/>
                          <a:latin typeface="Calibri" panose="020F0502020204030204" pitchFamily="34" charset="0"/>
                        </a:rPr>
                        <a:t>anteriores.</a:t>
                      </a:r>
                      <a:endParaRPr lang="es-MX" sz="1200" b="0" i="0" u="none" strike="noStrike" dirty="0">
                        <a:solidFill>
                          <a:srgbClr val="000000"/>
                        </a:solidFill>
                        <a:effectLst/>
                        <a:latin typeface="Calibri" panose="020F0502020204030204" pitchFamily="34" charset="0"/>
                      </a:endParaRP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0" i="0" u="none" strike="noStrike">
                          <a:solidFill>
                            <a:srgbClr val="000000"/>
                          </a:solidFill>
                          <a:effectLst/>
                          <a:latin typeface="Calibri" panose="020F0502020204030204" pitchFamily="34" charset="0"/>
                        </a:rPr>
                        <a:t>5</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00732">
                <a:tc>
                  <a:txBody>
                    <a:bodyPr/>
                    <a:lstStyle/>
                    <a:p>
                      <a:pPr algn="ctr" fontAlgn="ctr"/>
                      <a:r>
                        <a:rPr lang="es-MX" sz="1200" b="1" i="0" u="none" strike="noStrike" dirty="0">
                          <a:solidFill>
                            <a:srgbClr val="000000"/>
                          </a:solidFill>
                          <a:effectLst/>
                          <a:latin typeface="Calibri" panose="020F0502020204030204" pitchFamily="34" charset="0"/>
                        </a:rPr>
                        <a:t>Sumatoria</a:t>
                      </a: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Calibri" panose="020F0502020204030204" pitchFamily="34" charset="0"/>
                        </a:rPr>
                        <a:t>274</a:t>
                      </a: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00732">
                <a:tc>
                  <a:txBody>
                    <a:bodyPr/>
                    <a:lstStyle/>
                    <a:p>
                      <a:pPr algn="ctr" fontAlgn="ctr"/>
                      <a:r>
                        <a:rPr lang="es-MX" sz="1200" b="1" i="0" u="none" strike="noStrike" dirty="0">
                          <a:solidFill>
                            <a:srgbClr val="FFFFFF"/>
                          </a:solidFill>
                          <a:effectLst/>
                          <a:latin typeface="Calibri" panose="020F0502020204030204" pitchFamily="34" charset="0"/>
                        </a:rPr>
                        <a:t>Total</a:t>
                      </a:r>
                    </a:p>
                  </a:txBody>
                  <a:tcPr marL="72000" marR="72000"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B9BD5"/>
                    </a:solidFill>
                  </a:tcPr>
                </a:tc>
                <a:tc>
                  <a:txBody>
                    <a:bodyPr/>
                    <a:lstStyle/>
                    <a:p>
                      <a:pPr algn="ctr" fontAlgn="ctr"/>
                      <a:r>
                        <a:rPr lang="es-MX" sz="1200" b="1" i="0" u="none" strike="noStrike" dirty="0" smtClean="0">
                          <a:solidFill>
                            <a:srgbClr val="FFFFFF"/>
                          </a:solidFill>
                          <a:effectLst/>
                          <a:latin typeface="Calibri" panose="020F0502020204030204" pitchFamily="34" charset="0"/>
                        </a:rPr>
                        <a:t>3,210 *</a:t>
                      </a:r>
                      <a:endParaRPr lang="es-MX" sz="1200" b="1" i="0" u="none" strike="noStrike" dirty="0">
                        <a:solidFill>
                          <a:srgbClr val="FFFFFF"/>
                        </a:solidFill>
                        <a:effectLst/>
                        <a:latin typeface="Calibri" panose="020F0502020204030204" pitchFamily="34" charset="0"/>
                      </a:endParaRPr>
                    </a:p>
                  </a:txBody>
                  <a:tcPr marL="8381" marR="8381" marT="8381"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B9BD5"/>
                    </a:solidFill>
                  </a:tcPr>
                </a:tc>
              </a:tr>
            </a:tbl>
          </a:graphicData>
        </a:graphic>
      </p:graphicFrame>
      <p:sp>
        <p:nvSpPr>
          <p:cNvPr id="5" name="5 CuadroTexto"/>
          <p:cNvSpPr txBox="1"/>
          <p:nvPr/>
        </p:nvSpPr>
        <p:spPr>
          <a:xfrm>
            <a:off x="179512" y="44624"/>
            <a:ext cx="8640960" cy="523220"/>
          </a:xfrm>
          <a:prstGeom prst="rect">
            <a:avLst/>
          </a:prstGeom>
          <a:noFill/>
        </p:spPr>
        <p:txBody>
          <a:bodyPr wrap="square" rtlCol="0">
            <a:spAutoFit/>
          </a:bodyPr>
          <a:lstStyle/>
          <a:p>
            <a:pPr algn="ctr"/>
            <a:r>
              <a:rPr lang="es-ES" sz="2800" b="1" cap="small" dirty="0" smtClean="0">
                <a:solidFill>
                  <a:schemeClr val="bg1"/>
                </a:solidFill>
                <a:effectLst>
                  <a:glow rad="63500">
                    <a:schemeClr val="tx1">
                      <a:alpha val="60000"/>
                    </a:schemeClr>
                  </a:glow>
                </a:effectLst>
              </a:rPr>
              <a:t>Solicitudes </a:t>
            </a:r>
            <a:r>
              <a:rPr lang="es-ES" sz="2800" b="1" cap="small" dirty="0" smtClean="0">
                <a:solidFill>
                  <a:schemeClr val="bg1"/>
                </a:solidFill>
                <a:effectLst>
                  <a:glow rad="63500">
                    <a:schemeClr val="tx1">
                      <a:alpha val="60000"/>
                    </a:schemeClr>
                  </a:glow>
                </a:effectLst>
              </a:rPr>
              <a:t>realizadas al Poder </a:t>
            </a:r>
            <a:r>
              <a:rPr lang="es-ES" sz="2800" b="1" cap="small" dirty="0" smtClean="0">
                <a:solidFill>
                  <a:schemeClr val="bg1"/>
                </a:solidFill>
                <a:effectLst>
                  <a:glow rad="63500">
                    <a:schemeClr val="tx1">
                      <a:alpha val="60000"/>
                    </a:schemeClr>
                  </a:glow>
                </a:effectLst>
              </a:rPr>
              <a:t>Judicial 2016</a:t>
            </a:r>
            <a:endParaRPr lang="es-ES" sz="2800" b="1" cap="small" dirty="0">
              <a:solidFill>
                <a:schemeClr val="bg1"/>
              </a:solidFill>
              <a:effectLst>
                <a:glow rad="63500">
                  <a:schemeClr val="tx1">
                    <a:alpha val="60000"/>
                  </a:schemeClr>
                </a:glow>
              </a:effectLst>
            </a:endParaRPr>
          </a:p>
        </p:txBody>
      </p:sp>
      <p:sp>
        <p:nvSpPr>
          <p:cNvPr id="4" name="CuadroTexto 3"/>
          <p:cNvSpPr txBox="1"/>
          <p:nvPr/>
        </p:nvSpPr>
        <p:spPr>
          <a:xfrm>
            <a:off x="963598" y="6551766"/>
            <a:ext cx="7200800" cy="261610"/>
          </a:xfrm>
          <a:prstGeom prst="rect">
            <a:avLst/>
          </a:prstGeom>
          <a:noFill/>
        </p:spPr>
        <p:txBody>
          <a:bodyPr wrap="square" rtlCol="0">
            <a:spAutoFit/>
          </a:bodyPr>
          <a:lstStyle/>
          <a:p>
            <a:pPr algn="just"/>
            <a:r>
              <a:rPr lang="es-MX" sz="1100" dirty="0" smtClean="0"/>
              <a:t>* Del total de solicitudes, </a:t>
            </a:r>
            <a:r>
              <a:rPr lang="es-MX" sz="1100" dirty="0"/>
              <a:t>el </a:t>
            </a:r>
            <a:r>
              <a:rPr lang="es-MX" sz="1100" dirty="0" smtClean="0"/>
              <a:t>38.2 por ciento (1,227) fueron realizadas a través de la Plataforma Nacional de Transparencia.</a:t>
            </a:r>
            <a:endParaRPr lang="es-MX" sz="1100" dirty="0"/>
          </a:p>
        </p:txBody>
      </p:sp>
    </p:spTree>
    <p:extLst>
      <p:ext uri="{BB962C8B-B14F-4D97-AF65-F5344CB8AC3E}">
        <p14:creationId xmlns:p14="http://schemas.microsoft.com/office/powerpoint/2010/main" val="4046678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BD43386B-512A-4F48-AC60-1F2A615D5642}" type="slidenum">
              <a:rPr lang="es-MX" smtClean="0"/>
              <a:pPr>
                <a:defRPr/>
              </a:pPr>
              <a:t>22</a:t>
            </a:fld>
            <a:endParaRPr lang="es-MX" dirty="0"/>
          </a:p>
        </p:txBody>
      </p:sp>
      <p:sp>
        <p:nvSpPr>
          <p:cNvPr id="3"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Sistema de medios de impugnación</a:t>
            </a:r>
            <a:endParaRPr lang="es-MX" sz="2800" b="1" cap="small" dirty="0">
              <a:solidFill>
                <a:schemeClr val="bg1"/>
              </a:solidFill>
              <a:effectLst>
                <a:glow rad="63500">
                  <a:schemeClr val="tx1">
                    <a:alpha val="60000"/>
                  </a:schemeClr>
                </a:glow>
              </a:effectLst>
            </a:endParaRPr>
          </a:p>
        </p:txBody>
      </p:sp>
      <p:grpSp>
        <p:nvGrpSpPr>
          <p:cNvPr id="18" name="Grupo 17"/>
          <p:cNvGrpSpPr/>
          <p:nvPr/>
        </p:nvGrpSpPr>
        <p:grpSpPr>
          <a:xfrm>
            <a:off x="539552" y="3034670"/>
            <a:ext cx="8110616" cy="3647767"/>
            <a:chOff x="709856" y="3021593"/>
            <a:chExt cx="8110616" cy="3647767"/>
          </a:xfrm>
        </p:grpSpPr>
        <p:grpSp>
          <p:nvGrpSpPr>
            <p:cNvPr id="13" name="Grupo 12"/>
            <p:cNvGrpSpPr/>
            <p:nvPr/>
          </p:nvGrpSpPr>
          <p:grpSpPr>
            <a:xfrm>
              <a:off x="4139952" y="3021593"/>
              <a:ext cx="4680520" cy="3647767"/>
              <a:chOff x="3563888" y="2134637"/>
              <a:chExt cx="4680520" cy="3647767"/>
            </a:xfrm>
          </p:grpSpPr>
          <p:sp>
            <p:nvSpPr>
              <p:cNvPr id="4" name="8 Rectángulo redondeado"/>
              <p:cNvSpPr/>
              <p:nvPr/>
            </p:nvSpPr>
            <p:spPr>
              <a:xfrm>
                <a:off x="4067944" y="2780928"/>
                <a:ext cx="4176464" cy="2239175"/>
              </a:xfrm>
              <a:prstGeom prst="roundRect">
                <a:avLst>
                  <a:gd name="adj" fmla="val 10300"/>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Arial" panose="020B0604020202020204" pitchFamily="34" charset="0"/>
                  <a:buChar char="•"/>
                </a:pPr>
                <a:r>
                  <a:rPr lang="es-ES_tradnl" sz="1400" dirty="0">
                    <a:solidFill>
                      <a:schemeClr val="tx1"/>
                    </a:solidFill>
                  </a:rPr>
                  <a:t>Configuración de flujos de información</a:t>
                </a:r>
              </a:p>
              <a:p>
                <a:pPr marL="342900" indent="-342900">
                  <a:spcAft>
                    <a:spcPts val="600"/>
                  </a:spcAft>
                  <a:buFont typeface="Arial" panose="020B0604020202020204" pitchFamily="34" charset="0"/>
                  <a:buChar char="•"/>
                </a:pPr>
                <a:r>
                  <a:rPr lang="es-ES_tradnl" sz="1400" dirty="0">
                    <a:solidFill>
                      <a:schemeClr val="tx1"/>
                    </a:solidFill>
                  </a:rPr>
                  <a:t>Configuración de calendarios y plazos</a:t>
                </a:r>
              </a:p>
              <a:p>
                <a:pPr marL="342900" indent="-342900">
                  <a:spcAft>
                    <a:spcPts val="600"/>
                  </a:spcAft>
                  <a:buFont typeface="Arial" panose="020B0604020202020204" pitchFamily="34" charset="0"/>
                  <a:buChar char="•"/>
                </a:pPr>
                <a:r>
                  <a:rPr lang="es-ES_tradnl" sz="1400" dirty="0">
                    <a:solidFill>
                      <a:schemeClr val="tx1"/>
                    </a:solidFill>
                  </a:rPr>
                  <a:t>Regreso de pasos</a:t>
                </a:r>
              </a:p>
              <a:p>
                <a:pPr marL="342900" indent="-342900">
                  <a:spcAft>
                    <a:spcPts val="600"/>
                  </a:spcAft>
                  <a:buFont typeface="Arial" panose="020B0604020202020204" pitchFamily="34" charset="0"/>
                  <a:buChar char="•"/>
                </a:pPr>
                <a:r>
                  <a:rPr lang="es-ES_tradnl" sz="1400" dirty="0">
                    <a:solidFill>
                      <a:schemeClr val="tx1"/>
                    </a:solidFill>
                  </a:rPr>
                  <a:t>Tablero de Control</a:t>
                </a:r>
              </a:p>
              <a:p>
                <a:pPr marL="342900" indent="-342900">
                  <a:spcAft>
                    <a:spcPts val="600"/>
                  </a:spcAft>
                  <a:buFont typeface="Arial" panose="020B0604020202020204" pitchFamily="34" charset="0"/>
                  <a:buChar char="•"/>
                </a:pPr>
                <a:r>
                  <a:rPr lang="es-ES_tradnl" sz="1400" dirty="0">
                    <a:solidFill>
                      <a:schemeClr val="tx1"/>
                    </a:solidFill>
                  </a:rPr>
                  <a:t>Estadísticas por entidad y APF</a:t>
                </a:r>
              </a:p>
              <a:p>
                <a:pPr marL="342900" indent="-342900">
                  <a:spcAft>
                    <a:spcPts val="600"/>
                  </a:spcAft>
                  <a:buFont typeface="Arial" panose="020B0604020202020204" pitchFamily="34" charset="0"/>
                  <a:buChar char="•"/>
                </a:pPr>
                <a:r>
                  <a:rPr lang="es-ES_tradnl" sz="1400" dirty="0">
                    <a:solidFill>
                      <a:schemeClr val="tx1"/>
                    </a:solidFill>
                  </a:rPr>
                  <a:t>Avisos SMS</a:t>
                </a:r>
              </a:p>
              <a:p>
                <a:pPr marL="342900" indent="-342900">
                  <a:spcAft>
                    <a:spcPts val="600"/>
                  </a:spcAft>
                  <a:buFont typeface="Arial" panose="020B0604020202020204" pitchFamily="34" charset="0"/>
                  <a:buChar char="•"/>
                </a:pPr>
                <a:r>
                  <a:rPr lang="es-ES_tradnl" sz="1400" dirty="0">
                    <a:solidFill>
                      <a:schemeClr val="tx1"/>
                    </a:solidFill>
                  </a:rPr>
                  <a:t>Avisos correo electrónico</a:t>
                </a:r>
              </a:p>
              <a:p>
                <a:pPr marL="342900" indent="-342900">
                  <a:spcAft>
                    <a:spcPts val="600"/>
                  </a:spcAft>
                  <a:buFont typeface="Arial" panose="020B0604020202020204" pitchFamily="34" charset="0"/>
                  <a:buChar char="•"/>
                </a:pPr>
                <a:r>
                  <a:rPr lang="es-ES_tradnl" sz="1400" dirty="0">
                    <a:solidFill>
                      <a:schemeClr val="tx1"/>
                    </a:solidFill>
                  </a:rPr>
                  <a:t>Reportes por Sujeto Obligado</a:t>
                </a:r>
              </a:p>
              <a:p>
                <a:pPr marL="342900" indent="-342900">
                  <a:spcAft>
                    <a:spcPts val="600"/>
                  </a:spcAft>
                  <a:buFont typeface="Arial" panose="020B0604020202020204" pitchFamily="34" charset="0"/>
                  <a:buChar char="•"/>
                </a:pPr>
                <a:r>
                  <a:rPr lang="es-ES_tradnl" sz="1400" dirty="0">
                    <a:solidFill>
                      <a:schemeClr val="tx1"/>
                    </a:solidFill>
                  </a:rPr>
                  <a:t>Servicios WEB</a:t>
                </a:r>
              </a:p>
              <a:p>
                <a:pPr marL="342900" indent="-342900">
                  <a:spcAft>
                    <a:spcPts val="600"/>
                  </a:spcAft>
                  <a:buFont typeface="Arial" panose="020B0604020202020204" pitchFamily="34" charset="0"/>
                  <a:buChar char="•"/>
                </a:pPr>
                <a:r>
                  <a:rPr lang="es-ES_tradnl" sz="1400" dirty="0">
                    <a:solidFill>
                      <a:schemeClr val="tx1"/>
                    </a:solidFill>
                  </a:rPr>
                  <a:t>Integración con redes sociales</a:t>
                </a:r>
              </a:p>
              <a:p>
                <a:pPr marL="342900" indent="-342900">
                  <a:spcAft>
                    <a:spcPts val="600"/>
                  </a:spcAft>
                  <a:buFont typeface="Arial" panose="020B0604020202020204" pitchFamily="34" charset="0"/>
                  <a:buChar char="•"/>
                </a:pPr>
                <a:r>
                  <a:rPr lang="es-MX" sz="1400" dirty="0">
                    <a:solidFill>
                      <a:schemeClr val="tx1"/>
                    </a:solidFill>
                  </a:rPr>
                  <a:t>Integración con teléfonos móviles</a:t>
                </a:r>
              </a:p>
              <a:p>
                <a:pPr marL="342900" indent="-342900">
                  <a:spcAft>
                    <a:spcPts val="600"/>
                  </a:spcAft>
                  <a:buFont typeface="Arial" panose="020B0604020202020204" pitchFamily="34" charset="0"/>
                  <a:buChar char="•"/>
                </a:pPr>
                <a:r>
                  <a:rPr lang="es-MX" sz="1400" dirty="0">
                    <a:solidFill>
                      <a:schemeClr val="tx1"/>
                    </a:solidFill>
                  </a:rPr>
                  <a:t>Buscador nacional</a:t>
                </a:r>
              </a:p>
              <a:p>
                <a:pPr marL="342900" indent="-342900">
                  <a:spcAft>
                    <a:spcPts val="600"/>
                  </a:spcAft>
                  <a:buFont typeface="Arial" panose="020B0604020202020204" pitchFamily="34" charset="0"/>
                  <a:buChar char="•"/>
                </a:pPr>
                <a:r>
                  <a:rPr lang="es-MX" sz="1400" dirty="0">
                    <a:solidFill>
                      <a:schemeClr val="tx1"/>
                    </a:solidFill>
                  </a:rPr>
                  <a:t>Asistente para consulta de información</a:t>
                </a:r>
              </a:p>
            </p:txBody>
          </p:sp>
          <p:sp>
            <p:nvSpPr>
              <p:cNvPr id="6" name="30 Abrir llave"/>
              <p:cNvSpPr/>
              <p:nvPr/>
            </p:nvSpPr>
            <p:spPr>
              <a:xfrm>
                <a:off x="3563888" y="2134637"/>
                <a:ext cx="552767" cy="3647767"/>
              </a:xfrm>
              <a:prstGeom prst="leftBrace">
                <a:avLst/>
              </a:pr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p>
            </p:txBody>
          </p:sp>
        </p:grpSp>
        <p:pic>
          <p:nvPicPr>
            <p:cNvPr id="16" name="Imagen 1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56" y="3905965"/>
              <a:ext cx="3145188" cy="1776188"/>
            </a:xfrm>
            <a:prstGeom prst="rect">
              <a:avLst/>
            </a:prstGeom>
            <a:effectLst>
              <a:outerShdw blurRad="50800" dist="38100" dir="2700000" algn="tl" rotWithShape="0">
                <a:prstClr val="black">
                  <a:alpha val="40000"/>
                </a:prstClr>
              </a:outerShdw>
            </a:effectLst>
          </p:spPr>
        </p:pic>
      </p:grpSp>
      <p:pic>
        <p:nvPicPr>
          <p:cNvPr id="17" name="Imagen 1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692" y="644009"/>
            <a:ext cx="5544616" cy="2133491"/>
          </a:xfrm>
          <a:prstGeom prst="rect">
            <a:avLst/>
          </a:prstGeom>
        </p:spPr>
      </p:pic>
    </p:spTree>
    <p:extLst>
      <p:ext uri="{BB962C8B-B14F-4D97-AF65-F5344CB8AC3E}">
        <p14:creationId xmlns:p14="http://schemas.microsoft.com/office/powerpoint/2010/main" val="1937611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BD43386B-512A-4F48-AC60-1F2A615D5642}" type="slidenum">
              <a:rPr lang="es-MX" smtClean="0"/>
              <a:pPr>
                <a:defRPr/>
              </a:pPr>
              <a:t>23</a:t>
            </a:fld>
            <a:endParaRPr lang="es-MX" dirty="0"/>
          </a:p>
        </p:txBody>
      </p:sp>
      <p:sp>
        <p:nvSpPr>
          <p:cNvPr id="3" name="5 CuadroTexto"/>
          <p:cNvSpPr txBox="1"/>
          <p:nvPr/>
        </p:nvSpPr>
        <p:spPr>
          <a:xfrm>
            <a:off x="179512" y="44624"/>
            <a:ext cx="8640960" cy="523220"/>
          </a:xfrm>
          <a:prstGeom prst="rect">
            <a:avLst/>
          </a:prstGeom>
          <a:noFill/>
        </p:spPr>
        <p:txBody>
          <a:bodyPr wrap="square" rtlCol="0">
            <a:spAutoFit/>
          </a:bodyPr>
          <a:lstStyle/>
          <a:p>
            <a:pPr algn="ctr"/>
            <a:r>
              <a:rPr lang="es-ES" sz="2800" b="1" cap="small" dirty="0" smtClean="0">
                <a:solidFill>
                  <a:schemeClr val="bg1"/>
                </a:solidFill>
                <a:effectLst>
                  <a:glow rad="63500">
                    <a:schemeClr val="tx1">
                      <a:alpha val="60000"/>
                    </a:schemeClr>
                  </a:glow>
                </a:effectLst>
              </a:rPr>
              <a:t>Recursos interpuestos en el Poder Judicial en 2016</a:t>
            </a:r>
            <a:endParaRPr lang="es-ES" sz="2800" b="1" cap="small" dirty="0">
              <a:solidFill>
                <a:schemeClr val="bg1"/>
              </a:solidFill>
              <a:effectLst>
                <a:glow rad="63500">
                  <a:schemeClr val="tx1">
                    <a:alpha val="60000"/>
                  </a:schemeClr>
                </a:glow>
              </a:effectLst>
            </a:endParaRPr>
          </a:p>
        </p:txBody>
      </p:sp>
      <p:sp>
        <p:nvSpPr>
          <p:cNvPr id="7" name="Rectángulo 6"/>
          <p:cNvSpPr/>
          <p:nvPr/>
        </p:nvSpPr>
        <p:spPr>
          <a:xfrm>
            <a:off x="0" y="593973"/>
            <a:ext cx="9144000" cy="523220"/>
          </a:xfrm>
          <a:prstGeom prst="rect">
            <a:avLst/>
          </a:prstGeom>
        </p:spPr>
        <p:txBody>
          <a:bodyPr wrap="square">
            <a:spAutoFit/>
          </a:bodyPr>
          <a:lstStyle/>
          <a:p>
            <a:pPr algn="ctr"/>
            <a:r>
              <a:rPr lang="es-MX" sz="1400" b="1" dirty="0"/>
              <a:t>Recursos de revisión recibidos y </a:t>
            </a:r>
            <a:r>
              <a:rPr lang="es-MX" sz="1400" b="1" dirty="0" smtClean="0"/>
              <a:t>tramitados por </a:t>
            </a:r>
            <a:r>
              <a:rPr lang="es-MX" sz="1400" b="1" dirty="0"/>
              <a:t>el </a:t>
            </a:r>
            <a:r>
              <a:rPr lang="es-MX" sz="1400" b="1" dirty="0" smtClean="0"/>
              <a:t>INAI</a:t>
            </a:r>
            <a:endParaRPr lang="es-MX" sz="1400" b="1" dirty="0"/>
          </a:p>
          <a:p>
            <a:pPr algn="ctr"/>
            <a:r>
              <a:rPr lang="es-MX" sz="1400" b="1" dirty="0" smtClean="0"/>
              <a:t>con motivo de solicitudes realizadas a la SCJN</a:t>
            </a:r>
            <a:endParaRPr lang="es-MX" sz="1400" b="1" dirty="0"/>
          </a:p>
        </p:txBody>
      </p:sp>
      <p:graphicFrame>
        <p:nvGraphicFramePr>
          <p:cNvPr id="9" name="Tabla 8"/>
          <p:cNvGraphicFramePr>
            <a:graphicFrameLocks noGrp="1"/>
          </p:cNvGraphicFramePr>
          <p:nvPr>
            <p:extLst>
              <p:ext uri="{D42A27DB-BD31-4B8C-83A1-F6EECF244321}">
                <p14:modId xmlns:p14="http://schemas.microsoft.com/office/powerpoint/2010/main" val="1033305255"/>
              </p:ext>
            </p:extLst>
          </p:nvPr>
        </p:nvGraphicFramePr>
        <p:xfrm>
          <a:off x="759004" y="1120621"/>
          <a:ext cx="7632000" cy="1440160"/>
        </p:xfrm>
        <a:graphic>
          <a:graphicData uri="http://schemas.openxmlformats.org/drawingml/2006/table">
            <a:tbl>
              <a:tblPr/>
              <a:tblGrid>
                <a:gridCol w="1908000"/>
                <a:gridCol w="1908000"/>
                <a:gridCol w="1908000"/>
                <a:gridCol w="1908000"/>
              </a:tblGrid>
              <a:tr h="974340">
                <a:tc>
                  <a:txBody>
                    <a:bodyPr/>
                    <a:lstStyle/>
                    <a:p>
                      <a:pPr algn="ctr" fontAlgn="ctr"/>
                      <a:r>
                        <a:rPr lang="es-MX" sz="1400" b="1" i="0" u="none" strike="noStrike" dirty="0">
                          <a:solidFill>
                            <a:srgbClr val="FFFFFF"/>
                          </a:solidFill>
                          <a:effectLst/>
                          <a:latin typeface="Calibri" panose="020F0502020204030204" pitchFamily="34" charset="0"/>
                        </a:rPr>
                        <a:t>Recibidos</a:t>
                      </a:r>
                      <a:br>
                        <a:rPr lang="es-MX" sz="1400" b="1" i="0" u="none" strike="noStrike" dirty="0">
                          <a:solidFill>
                            <a:srgbClr val="FFFFFF"/>
                          </a:solidFill>
                          <a:effectLst/>
                          <a:latin typeface="Calibri" panose="020F0502020204030204" pitchFamily="34" charset="0"/>
                        </a:rPr>
                      </a:br>
                      <a:r>
                        <a:rPr lang="es-MX" sz="1400" b="1" i="0" u="none" strike="noStrike" dirty="0">
                          <a:solidFill>
                            <a:srgbClr val="FFFFFF"/>
                          </a:solidFill>
                          <a:effectLst/>
                          <a:latin typeface="Calibri" panose="020F0502020204030204" pitchFamily="34" charset="0"/>
                        </a:rPr>
                        <a:t>por el INAI</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0070C0"/>
                    </a:solidFill>
                  </a:tcPr>
                </a:tc>
                <a:tc>
                  <a:txBody>
                    <a:bodyPr/>
                    <a:lstStyle/>
                    <a:p>
                      <a:pPr algn="ctr" fontAlgn="ctr"/>
                      <a:r>
                        <a:rPr lang="es-MX" sz="1400" b="1" i="0" u="none" strike="noStrike" dirty="0">
                          <a:solidFill>
                            <a:srgbClr val="FFFFFF"/>
                          </a:solidFill>
                          <a:effectLst/>
                          <a:latin typeface="Calibri" panose="020F0502020204030204" pitchFamily="34" charset="0"/>
                        </a:rPr>
                        <a:t>Enviados por el INAI</a:t>
                      </a:r>
                      <a:br>
                        <a:rPr lang="es-MX" sz="1400" b="1" i="0" u="none" strike="noStrike" dirty="0">
                          <a:solidFill>
                            <a:srgbClr val="FFFFFF"/>
                          </a:solidFill>
                          <a:effectLst/>
                          <a:latin typeface="Calibri" panose="020F0502020204030204" pitchFamily="34" charset="0"/>
                        </a:rPr>
                      </a:br>
                      <a:r>
                        <a:rPr lang="es-MX" sz="1400" b="1" i="0" u="none" strike="noStrike" dirty="0">
                          <a:solidFill>
                            <a:srgbClr val="FFFFFF"/>
                          </a:solidFill>
                          <a:effectLst/>
                          <a:latin typeface="Calibri" panose="020F0502020204030204" pitchFamily="34" charset="0"/>
                        </a:rPr>
                        <a:t>a la SCJN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0070C0"/>
                    </a:solidFill>
                  </a:tcPr>
                </a:tc>
                <a:tc>
                  <a:txBody>
                    <a:bodyPr/>
                    <a:lstStyle/>
                    <a:p>
                      <a:pPr algn="ctr" fontAlgn="ctr"/>
                      <a:r>
                        <a:rPr lang="es-MX" sz="1400" b="1" i="0" u="none" strike="noStrike" dirty="0">
                          <a:solidFill>
                            <a:srgbClr val="FFFFFF"/>
                          </a:solidFill>
                          <a:effectLst/>
                          <a:latin typeface="Calibri" panose="020F0502020204030204" pitchFamily="34" charset="0"/>
                        </a:rPr>
                        <a:t>Recibidos y resueltos</a:t>
                      </a:r>
                      <a:br>
                        <a:rPr lang="es-MX" sz="1400" b="1" i="0" u="none" strike="noStrike" dirty="0">
                          <a:solidFill>
                            <a:srgbClr val="FFFFFF"/>
                          </a:solidFill>
                          <a:effectLst/>
                          <a:latin typeface="Calibri" panose="020F0502020204030204" pitchFamily="34" charset="0"/>
                        </a:rPr>
                      </a:br>
                      <a:r>
                        <a:rPr lang="es-MX" sz="1400" b="1" i="0" u="none" strike="noStrike" dirty="0">
                          <a:solidFill>
                            <a:srgbClr val="FFFFFF"/>
                          </a:solidFill>
                          <a:effectLst/>
                          <a:latin typeface="Calibri" panose="020F0502020204030204" pitchFamily="34" charset="0"/>
                        </a:rPr>
                        <a:t>por el INAI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0070C0"/>
                    </a:solidFill>
                  </a:tcPr>
                </a:tc>
                <a:tc>
                  <a:txBody>
                    <a:bodyPr/>
                    <a:lstStyle/>
                    <a:p>
                      <a:pPr algn="ctr" fontAlgn="ctr"/>
                      <a:r>
                        <a:rPr lang="es-MX" sz="1400" b="1" i="0" u="none" strike="noStrike" dirty="0">
                          <a:solidFill>
                            <a:srgbClr val="FFFFFF"/>
                          </a:solidFill>
                          <a:effectLst/>
                          <a:latin typeface="Calibri" panose="020F0502020204030204" pitchFamily="34" charset="0"/>
                        </a:rPr>
                        <a:t>Sin recibir notificación</a:t>
                      </a:r>
                      <a:br>
                        <a:rPr lang="es-MX" sz="1400" b="1" i="0" u="none" strike="noStrike" dirty="0">
                          <a:solidFill>
                            <a:srgbClr val="FFFFFF"/>
                          </a:solidFill>
                          <a:effectLst/>
                          <a:latin typeface="Calibri" panose="020F0502020204030204" pitchFamily="34" charset="0"/>
                        </a:rPr>
                      </a:br>
                      <a:r>
                        <a:rPr lang="es-MX" sz="1400" b="1" i="0" u="none" strike="noStrike" dirty="0">
                          <a:solidFill>
                            <a:srgbClr val="FFFFFF"/>
                          </a:solidFill>
                          <a:effectLst/>
                          <a:latin typeface="Calibri" panose="020F0502020204030204" pitchFamily="34" charset="0"/>
                        </a:rPr>
                        <a:t>o devolución</a:t>
                      </a:r>
                      <a:br>
                        <a:rPr lang="es-MX" sz="1400" b="1" i="0" u="none" strike="noStrike" dirty="0">
                          <a:solidFill>
                            <a:srgbClr val="FFFFFF"/>
                          </a:solidFill>
                          <a:effectLst/>
                          <a:latin typeface="Calibri" panose="020F0502020204030204" pitchFamily="34" charset="0"/>
                        </a:rPr>
                      </a:br>
                      <a:r>
                        <a:rPr lang="es-MX" sz="1400" b="1" i="0" u="none" strike="noStrike" dirty="0">
                          <a:solidFill>
                            <a:srgbClr val="FFFFFF"/>
                          </a:solidFill>
                          <a:effectLst/>
                          <a:latin typeface="Calibri" panose="020F0502020204030204" pitchFamily="34" charset="0"/>
                        </a:rPr>
                        <a:t>por parte de la SCJN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0070C0"/>
                    </a:solidFill>
                  </a:tcPr>
                </a:tc>
              </a:tr>
              <a:tr h="465820">
                <a:tc>
                  <a:txBody>
                    <a:bodyPr/>
                    <a:lstStyle/>
                    <a:p>
                      <a:pPr algn="ctr" fontAlgn="ctr"/>
                      <a:r>
                        <a:rPr lang="es-MX" sz="1400" b="1"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Calibri" panose="020F0502020204030204" pitchFamily="34" charset="0"/>
                        </a:rPr>
                        <a:t>26</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4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Calibri" panose="020F0502020204030204" pitchFamily="34" charset="0"/>
                        </a:rPr>
                        <a:t>21</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bl>
          </a:graphicData>
        </a:graphic>
      </p:graphicFrame>
      <p:sp>
        <p:nvSpPr>
          <p:cNvPr id="10" name="Rectángulo 9"/>
          <p:cNvSpPr/>
          <p:nvPr/>
        </p:nvSpPr>
        <p:spPr>
          <a:xfrm>
            <a:off x="713284" y="2537921"/>
            <a:ext cx="7773436" cy="1015663"/>
          </a:xfrm>
          <a:prstGeom prst="rect">
            <a:avLst/>
          </a:prstGeom>
        </p:spPr>
        <p:txBody>
          <a:bodyPr wrap="square">
            <a:spAutoFit/>
          </a:bodyPr>
          <a:lstStyle/>
          <a:p>
            <a:r>
              <a:rPr lang="es-MX" sz="1200" dirty="0">
                <a:latin typeface="Calibri" panose="020F0502020204030204" pitchFamily="34" charset="0"/>
                <a:cs typeface="Calibri" panose="020F0502020204030204" pitchFamily="34" charset="0"/>
              </a:rPr>
              <a:t>* De los 5 recursos de revisión devueltos al INAI, los cinco han sido resueltos por el pleno:</a:t>
            </a:r>
          </a:p>
          <a:p>
            <a:endParaRPr lang="es-MX" sz="1200" dirty="0" smtClean="0">
              <a:latin typeface="Calibri" panose="020F0502020204030204" pitchFamily="34" charset="0"/>
              <a:cs typeface="Calibri" panose="020F0502020204030204" pitchFamily="34" charset="0"/>
            </a:endParaRPr>
          </a:p>
          <a:p>
            <a:pPr marL="536575" indent="-273050">
              <a:buFont typeface="Wingdings" panose="05000000000000000000" pitchFamily="2" charset="2"/>
              <a:buChar char="ü"/>
            </a:pPr>
            <a:r>
              <a:rPr lang="es-MX" sz="1200" dirty="0" smtClean="0">
                <a:latin typeface="Calibri" panose="020F0502020204030204" pitchFamily="34" charset="0"/>
                <a:cs typeface="Calibri" panose="020F0502020204030204" pitchFamily="34" charset="0"/>
              </a:rPr>
              <a:t>3 Confirmados.</a:t>
            </a:r>
            <a:endParaRPr lang="es-MX" sz="1200" dirty="0">
              <a:latin typeface="Calibri" panose="020F0502020204030204" pitchFamily="34" charset="0"/>
              <a:cs typeface="Calibri" panose="020F0502020204030204" pitchFamily="34" charset="0"/>
            </a:endParaRPr>
          </a:p>
          <a:p>
            <a:pPr marL="536575" indent="-273050">
              <a:buFont typeface="Wingdings" panose="05000000000000000000" pitchFamily="2" charset="2"/>
              <a:buChar char="ü"/>
            </a:pPr>
            <a:r>
              <a:rPr lang="es-MX" sz="1200" dirty="0">
                <a:latin typeface="Calibri" panose="020F0502020204030204" pitchFamily="34" charset="0"/>
                <a:cs typeface="Calibri" panose="020F0502020204030204" pitchFamily="34" charset="0"/>
              </a:rPr>
              <a:t>1 </a:t>
            </a:r>
            <a:r>
              <a:rPr lang="es-MX" sz="1200" dirty="0" smtClean="0">
                <a:latin typeface="Calibri" panose="020F0502020204030204" pitchFamily="34" charset="0"/>
                <a:cs typeface="Calibri" panose="020F0502020204030204" pitchFamily="34" charset="0"/>
              </a:rPr>
              <a:t>Modificado (en plazo para su cumplimiento).</a:t>
            </a:r>
            <a:endParaRPr lang="es-MX" sz="1200" dirty="0">
              <a:latin typeface="Calibri" panose="020F0502020204030204" pitchFamily="34" charset="0"/>
              <a:cs typeface="Calibri" panose="020F0502020204030204" pitchFamily="34" charset="0"/>
            </a:endParaRPr>
          </a:p>
          <a:p>
            <a:pPr marL="536575" indent="-273050">
              <a:buFont typeface="Wingdings" panose="05000000000000000000" pitchFamily="2" charset="2"/>
              <a:buChar char="ü"/>
            </a:pPr>
            <a:r>
              <a:rPr lang="es-MX" sz="1200" dirty="0">
                <a:latin typeface="Calibri" panose="020F0502020204030204" pitchFamily="34" charset="0"/>
                <a:cs typeface="Calibri" panose="020F0502020204030204" pitchFamily="34" charset="0"/>
              </a:rPr>
              <a:t>1 </a:t>
            </a:r>
            <a:r>
              <a:rPr lang="es-MX" sz="1200" dirty="0" smtClean="0">
                <a:latin typeface="Calibri" panose="020F0502020204030204" pitchFamily="34" charset="0"/>
                <a:cs typeface="Calibri" panose="020F0502020204030204" pitchFamily="34" charset="0"/>
              </a:rPr>
              <a:t>sobreseído (el recurso quedó sin materia).</a:t>
            </a:r>
            <a:endParaRPr lang="es-MX" sz="1200" dirty="0">
              <a:latin typeface="Calibri" panose="020F0502020204030204" pitchFamily="34" charset="0"/>
              <a:cs typeface="Calibri" panose="020F0502020204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773491831"/>
              </p:ext>
            </p:extLst>
          </p:nvPr>
        </p:nvGraphicFramePr>
        <p:xfrm>
          <a:off x="716712" y="4136005"/>
          <a:ext cx="7704856" cy="1050635"/>
        </p:xfrm>
        <a:graphic>
          <a:graphicData uri="http://schemas.openxmlformats.org/drawingml/2006/table">
            <a:tbl>
              <a:tblPr/>
              <a:tblGrid>
                <a:gridCol w="6264696"/>
                <a:gridCol w="1440160"/>
              </a:tblGrid>
              <a:tr h="342670">
                <a:tc>
                  <a:txBody>
                    <a:bodyPr/>
                    <a:lstStyle/>
                    <a:p>
                      <a:pPr algn="ctr" fontAlgn="ctr"/>
                      <a:r>
                        <a:rPr lang="es-MX" sz="1400" b="1" i="0" u="none" strike="noStrike" dirty="0">
                          <a:solidFill>
                            <a:srgbClr val="FFFFFF"/>
                          </a:solidFill>
                          <a:effectLst/>
                          <a:latin typeface="Calibri" panose="020F0502020204030204" pitchFamily="34" charset="0"/>
                        </a:rPr>
                        <a:t>Sujeto obligado</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2F75B5"/>
                    </a:solidFill>
                  </a:tcPr>
                </a:tc>
                <a:tc>
                  <a:txBody>
                    <a:bodyPr/>
                    <a:lstStyle/>
                    <a:p>
                      <a:pPr algn="ctr" fontAlgn="ctr"/>
                      <a:r>
                        <a:rPr lang="es-MX" sz="1400" b="1" i="0" u="none" strike="noStrike" dirty="0">
                          <a:solidFill>
                            <a:srgbClr val="FFFFFF"/>
                          </a:solidFill>
                          <a:effectLst/>
                          <a:latin typeface="Calibri" panose="020F0502020204030204" pitchFamily="34" charset="0"/>
                        </a:rPr>
                        <a:t>Recursos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2F75B5"/>
                    </a:solidFill>
                  </a:tcPr>
                </a:tc>
              </a:tr>
              <a:tr h="365295">
                <a:tc>
                  <a:txBody>
                    <a:bodyPr/>
                    <a:lstStyle/>
                    <a:p>
                      <a:pPr algn="l" fontAlgn="ctr"/>
                      <a:r>
                        <a:rPr lang="es-MX" sz="1400" b="0" i="0" u="none" strike="noStrike" dirty="0">
                          <a:solidFill>
                            <a:srgbClr val="000000"/>
                          </a:solidFill>
                          <a:effectLst/>
                          <a:latin typeface="Calibri" panose="020F0502020204030204" pitchFamily="34" charset="0"/>
                        </a:rPr>
                        <a:t>Tribunal Electoral del Poder Judicial de la Federación </a:t>
                      </a:r>
                    </a:p>
                  </a:txBody>
                  <a:tcPr marL="72000" marR="72000"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r" fontAlgn="ctr"/>
                      <a:r>
                        <a:rPr lang="es-MX" sz="1400" b="0" i="0" u="none" strike="noStrike" dirty="0">
                          <a:solidFill>
                            <a:srgbClr val="000000"/>
                          </a:solidFill>
                          <a:effectLst/>
                          <a:latin typeface="Calibri" panose="020F0502020204030204" pitchFamily="34" charset="0"/>
                        </a:rPr>
                        <a:t>12</a:t>
                      </a:r>
                    </a:p>
                  </a:txBody>
                  <a:tcPr marL="144000" marR="28800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342670">
                <a:tc>
                  <a:txBody>
                    <a:bodyPr/>
                    <a:lstStyle/>
                    <a:p>
                      <a:pPr algn="l" fontAlgn="ctr"/>
                      <a:r>
                        <a:rPr lang="es-MX" sz="1400" b="0" i="0" u="none" strike="noStrike" dirty="0">
                          <a:solidFill>
                            <a:srgbClr val="000000"/>
                          </a:solidFill>
                          <a:effectLst/>
                          <a:latin typeface="Calibri" panose="020F0502020204030204" pitchFamily="34" charset="0"/>
                        </a:rPr>
                        <a:t>Consejo de la Judicatura Federal</a:t>
                      </a:r>
                    </a:p>
                  </a:txBody>
                  <a:tcPr marL="72000" marR="72000"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Calibri" panose="020F0502020204030204" pitchFamily="34" charset="0"/>
                        </a:rPr>
                        <a:t>751</a:t>
                      </a:r>
                      <a:r>
                        <a:rPr lang="es-MX" sz="1400" b="0" i="0" u="none" strike="noStrike" baseline="0" dirty="0" smtClean="0">
                          <a:solidFill>
                            <a:srgbClr val="000000"/>
                          </a:solidFill>
                          <a:effectLst/>
                          <a:latin typeface="Calibri" panose="020F0502020204030204" pitchFamily="34" charset="0"/>
                        </a:rPr>
                        <a:t> *</a:t>
                      </a:r>
                      <a:endParaRPr lang="es-MX" sz="1400" b="0" i="0" u="none" strike="noStrike" dirty="0">
                        <a:solidFill>
                          <a:srgbClr val="000000"/>
                        </a:solidFill>
                        <a:effectLst/>
                        <a:latin typeface="Calibri" panose="020F0502020204030204" pitchFamily="34" charset="0"/>
                      </a:endParaRPr>
                    </a:p>
                  </a:txBody>
                  <a:tcPr marL="144000" marR="288000" marT="0"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bl>
          </a:graphicData>
        </a:graphic>
      </p:graphicFrame>
      <p:sp>
        <p:nvSpPr>
          <p:cNvPr id="11" name="Rectángulo 10"/>
          <p:cNvSpPr/>
          <p:nvPr/>
        </p:nvSpPr>
        <p:spPr>
          <a:xfrm>
            <a:off x="-13652" y="3602732"/>
            <a:ext cx="9144000" cy="523220"/>
          </a:xfrm>
          <a:prstGeom prst="rect">
            <a:avLst/>
          </a:prstGeom>
        </p:spPr>
        <p:txBody>
          <a:bodyPr wrap="square">
            <a:spAutoFit/>
          </a:bodyPr>
          <a:lstStyle/>
          <a:p>
            <a:pPr algn="ctr"/>
            <a:r>
              <a:rPr lang="es-MX" sz="1400" b="1" dirty="0"/>
              <a:t>Recursos de </a:t>
            </a:r>
            <a:r>
              <a:rPr lang="es-MX" sz="1400" b="1" dirty="0" smtClean="0"/>
              <a:t>revisión</a:t>
            </a:r>
            <a:endParaRPr lang="es-MX" sz="1400" b="1" dirty="0"/>
          </a:p>
          <a:p>
            <a:pPr algn="ctr"/>
            <a:r>
              <a:rPr lang="es-MX" sz="1400" b="1" dirty="0" smtClean="0"/>
              <a:t>con motivo de solicitudes realizadas al TEPJF y el CJF</a:t>
            </a:r>
            <a:endParaRPr lang="es-MX" sz="1400" b="1" dirty="0"/>
          </a:p>
        </p:txBody>
      </p:sp>
      <p:sp>
        <p:nvSpPr>
          <p:cNvPr id="12" name="Rectángulo 11"/>
          <p:cNvSpPr/>
          <p:nvPr/>
        </p:nvSpPr>
        <p:spPr>
          <a:xfrm>
            <a:off x="713284" y="5196250"/>
            <a:ext cx="7708284" cy="1384995"/>
          </a:xfrm>
          <a:prstGeom prst="rect">
            <a:avLst/>
          </a:prstGeom>
        </p:spPr>
        <p:txBody>
          <a:bodyPr wrap="square">
            <a:spAutoFit/>
          </a:bodyPr>
          <a:lstStyle/>
          <a:p>
            <a:pPr algn="just"/>
            <a:r>
              <a:rPr lang="es-MX" sz="1200" dirty="0" smtClean="0">
                <a:latin typeface="Calibri" panose="020F0502020204030204" pitchFamily="34" charset="0"/>
                <a:cs typeface="Calibri" panose="020F0502020204030204" pitchFamily="34" charset="0"/>
              </a:rPr>
              <a:t>* Se </a:t>
            </a:r>
            <a:r>
              <a:rPr lang="es-MX" sz="1200" dirty="0">
                <a:latin typeface="Calibri" panose="020F0502020204030204" pitchFamily="34" charset="0"/>
                <a:cs typeface="Calibri" panose="020F0502020204030204" pitchFamily="34" charset="0"/>
              </a:rPr>
              <a:t>presentaron 751 recursos de revisión en contra del Consejo de la </a:t>
            </a:r>
            <a:r>
              <a:rPr lang="es-MX" sz="1200" dirty="0" smtClean="0">
                <a:latin typeface="Calibri" panose="020F0502020204030204" pitchFamily="34" charset="0"/>
                <a:cs typeface="Calibri" panose="020F0502020204030204" pitchFamily="34" charset="0"/>
              </a:rPr>
              <a:t>Judicatura.</a:t>
            </a:r>
          </a:p>
          <a:p>
            <a:pPr algn="just"/>
            <a:endParaRPr lang="es-MX" sz="1200" dirty="0" smtClean="0">
              <a:latin typeface="Calibri" panose="020F0502020204030204" pitchFamily="34" charset="0"/>
              <a:cs typeface="Calibri" panose="020F0502020204030204" pitchFamily="34" charset="0"/>
            </a:endParaRPr>
          </a:p>
          <a:p>
            <a:pPr algn="just"/>
            <a:r>
              <a:rPr lang="es-MX" sz="1200" dirty="0" smtClean="0">
                <a:latin typeface="Calibri" panose="020F0502020204030204" pitchFamily="34" charset="0"/>
                <a:cs typeface="Calibri" panose="020F0502020204030204" pitchFamily="34" charset="0"/>
              </a:rPr>
              <a:t>De </a:t>
            </a:r>
            <a:r>
              <a:rPr lang="es-MX" sz="1200" dirty="0">
                <a:latin typeface="Calibri" panose="020F0502020204030204" pitchFamily="34" charset="0"/>
                <a:cs typeface="Calibri" panose="020F0502020204030204" pitchFamily="34" charset="0"/>
              </a:rPr>
              <a:t>estos, 422 derivaron de la falta de </a:t>
            </a:r>
            <a:r>
              <a:rPr lang="es-MX" sz="1200" dirty="0" smtClean="0">
                <a:latin typeface="Calibri" panose="020F0502020204030204" pitchFamily="34" charset="0"/>
                <a:cs typeface="Calibri" panose="020F0502020204030204" pitchFamily="34" charset="0"/>
              </a:rPr>
              <a:t>respuesta. Son </a:t>
            </a:r>
            <a:r>
              <a:rPr lang="es-MX" sz="1200" dirty="0">
                <a:latin typeface="Calibri" panose="020F0502020204030204" pitchFamily="34" charset="0"/>
                <a:cs typeface="Calibri" panose="020F0502020204030204" pitchFamily="34" charset="0"/>
              </a:rPr>
              <a:t>4 recurrentes los que han presentado estos 422 recursos.</a:t>
            </a:r>
          </a:p>
          <a:p>
            <a:pPr algn="just"/>
            <a:endParaRPr lang="es-MX" sz="1200" dirty="0" smtClean="0">
              <a:latin typeface="Calibri" panose="020F0502020204030204" pitchFamily="34" charset="0"/>
              <a:cs typeface="Calibri" panose="020F0502020204030204" pitchFamily="34" charset="0"/>
            </a:endParaRPr>
          </a:p>
          <a:p>
            <a:pPr algn="just"/>
            <a:r>
              <a:rPr lang="es-MX" sz="1200" dirty="0" smtClean="0">
                <a:latin typeface="Calibri" panose="020F0502020204030204" pitchFamily="34" charset="0"/>
                <a:cs typeface="Calibri" panose="020F0502020204030204" pitchFamily="34" charset="0"/>
              </a:rPr>
              <a:t>Los </a:t>
            </a:r>
            <a:r>
              <a:rPr lang="es-MX" sz="1200" dirty="0">
                <a:latin typeface="Calibri" panose="020F0502020204030204" pitchFamily="34" charset="0"/>
                <a:cs typeface="Calibri" panose="020F0502020204030204" pitchFamily="34" charset="0"/>
              </a:rPr>
              <a:t>329 recursos de revisión </a:t>
            </a:r>
            <a:r>
              <a:rPr lang="es-MX" sz="1200" dirty="0" smtClean="0">
                <a:latin typeface="Calibri" panose="020F0502020204030204" pitchFamily="34" charset="0"/>
                <a:cs typeface="Calibri" panose="020F0502020204030204" pitchFamily="34" charset="0"/>
              </a:rPr>
              <a:t>restantes, </a:t>
            </a:r>
            <a:r>
              <a:rPr lang="es-MX" sz="1200" dirty="0">
                <a:latin typeface="Calibri" panose="020F0502020204030204" pitchFamily="34" charset="0"/>
                <a:cs typeface="Calibri" panose="020F0502020204030204" pitchFamily="34" charset="0"/>
              </a:rPr>
              <a:t>son en contra de respuestas emitidas por el Consejo. </a:t>
            </a:r>
          </a:p>
          <a:p>
            <a:pPr algn="just"/>
            <a:r>
              <a:rPr lang="es-MX" sz="1200" dirty="0">
                <a:latin typeface="Calibri" panose="020F0502020204030204" pitchFamily="34" charset="0"/>
                <a:cs typeface="Calibri" panose="020F0502020204030204" pitchFamily="34" charset="0"/>
              </a:rPr>
              <a:t>De estos 329 asuntos, hay 298 que corresponden a los mismos folios respecto de los que los particulares presentaron inicialmente recursos por falta de respuesta, pero ahora en contra de la respuesta que ya emitió el Consejo</a:t>
            </a:r>
            <a:r>
              <a:rPr lang="es-MX" sz="1200" dirty="0" smtClean="0">
                <a:latin typeface="Calibri" panose="020F0502020204030204" pitchFamily="34" charset="0"/>
                <a:cs typeface="Calibri" panose="020F0502020204030204" pitchFamily="34" charset="0"/>
              </a:rPr>
              <a:t>.</a:t>
            </a:r>
            <a:endParaRPr lang="es-MX"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830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Sistema de portales de obligaciones de transparencia</a:t>
            </a:r>
            <a:endParaRPr lang="es-MX" sz="2800" b="1" cap="small" dirty="0">
              <a:solidFill>
                <a:schemeClr val="bg1"/>
              </a:solidFill>
              <a:effectLst>
                <a:glow rad="63500">
                  <a:schemeClr val="tx1">
                    <a:alpha val="60000"/>
                  </a:schemeClr>
                </a:glow>
              </a:effectLst>
            </a:endParaRPr>
          </a:p>
        </p:txBody>
      </p:sp>
      <p:sp>
        <p:nvSpPr>
          <p:cNvPr id="11" name="8 Rectángulo redondeado"/>
          <p:cNvSpPr/>
          <p:nvPr/>
        </p:nvSpPr>
        <p:spPr>
          <a:xfrm>
            <a:off x="4211960" y="2852936"/>
            <a:ext cx="4824536" cy="2239175"/>
          </a:xfrm>
          <a:prstGeom prst="roundRect">
            <a:avLst>
              <a:gd name="adj" fmla="val 10300"/>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Arial" panose="020B0604020202020204" pitchFamily="34" charset="0"/>
              <a:buChar char="•"/>
            </a:pPr>
            <a:r>
              <a:rPr lang="es-ES_tradnl" sz="2000" dirty="0">
                <a:solidFill>
                  <a:schemeClr val="tx1"/>
                </a:solidFill>
              </a:rPr>
              <a:t>Configuración de </a:t>
            </a:r>
            <a:r>
              <a:rPr lang="es-ES_tradnl" sz="2000" dirty="0" smtClean="0">
                <a:solidFill>
                  <a:schemeClr val="tx1"/>
                </a:solidFill>
              </a:rPr>
              <a:t>Sujetos Obligados</a:t>
            </a:r>
            <a:endParaRPr lang="es-ES_tradnl" sz="2000" dirty="0">
              <a:solidFill>
                <a:schemeClr val="tx1"/>
              </a:solidFill>
            </a:endParaRPr>
          </a:p>
          <a:p>
            <a:pPr marL="342900" indent="-342900">
              <a:spcAft>
                <a:spcPts val="600"/>
              </a:spcAft>
              <a:buFont typeface="Arial" panose="020B0604020202020204" pitchFamily="34" charset="0"/>
              <a:buChar char="•"/>
            </a:pPr>
            <a:r>
              <a:rPr lang="es-ES_tradnl" sz="2000" dirty="0">
                <a:solidFill>
                  <a:schemeClr val="tx1"/>
                </a:solidFill>
              </a:rPr>
              <a:t>Configuración de </a:t>
            </a:r>
            <a:r>
              <a:rPr lang="es-ES_tradnl" sz="2000" dirty="0" smtClean="0">
                <a:solidFill>
                  <a:schemeClr val="tx1"/>
                </a:solidFill>
              </a:rPr>
              <a:t>normatividad por estado</a:t>
            </a:r>
            <a:endParaRPr lang="es-ES_tradnl" sz="2000" dirty="0">
              <a:solidFill>
                <a:schemeClr val="tx1"/>
              </a:solidFill>
            </a:endParaRPr>
          </a:p>
          <a:p>
            <a:pPr marL="342900" indent="-342900">
              <a:spcAft>
                <a:spcPts val="600"/>
              </a:spcAft>
              <a:buFont typeface="Arial" panose="020B0604020202020204" pitchFamily="34" charset="0"/>
              <a:buChar char="•"/>
            </a:pPr>
            <a:r>
              <a:rPr lang="es-ES_tradnl" sz="2000" dirty="0">
                <a:solidFill>
                  <a:schemeClr val="tx1"/>
                </a:solidFill>
              </a:rPr>
              <a:t>Configuración de usuarios por SO</a:t>
            </a:r>
          </a:p>
          <a:p>
            <a:pPr marL="342900" indent="-342900">
              <a:spcAft>
                <a:spcPts val="600"/>
              </a:spcAft>
              <a:buFont typeface="Arial" panose="020B0604020202020204" pitchFamily="34" charset="0"/>
              <a:buChar char="•"/>
            </a:pPr>
            <a:r>
              <a:rPr lang="es-ES_tradnl" sz="2000" dirty="0">
                <a:solidFill>
                  <a:schemeClr val="tx1"/>
                </a:solidFill>
              </a:rPr>
              <a:t>Configuración de </a:t>
            </a:r>
            <a:r>
              <a:rPr lang="es-ES_tradnl" sz="2000" dirty="0" smtClean="0">
                <a:solidFill>
                  <a:schemeClr val="tx1"/>
                </a:solidFill>
              </a:rPr>
              <a:t>formatos</a:t>
            </a:r>
            <a:endParaRPr lang="es-ES_tradnl" sz="2000" dirty="0">
              <a:solidFill>
                <a:schemeClr val="tx1"/>
              </a:solidFill>
            </a:endParaRPr>
          </a:p>
          <a:p>
            <a:pPr marL="342900" indent="-342900">
              <a:spcAft>
                <a:spcPts val="600"/>
              </a:spcAft>
              <a:buFont typeface="Arial" panose="020B0604020202020204" pitchFamily="34" charset="0"/>
              <a:buChar char="•"/>
            </a:pPr>
            <a:r>
              <a:rPr lang="es-ES_tradnl" sz="2000" dirty="0" smtClean="0">
                <a:solidFill>
                  <a:schemeClr val="tx1"/>
                </a:solidFill>
              </a:rPr>
              <a:t>Configuración de temas-subtemas</a:t>
            </a:r>
            <a:endParaRPr lang="es-ES_tradnl" sz="2000" dirty="0">
              <a:solidFill>
                <a:schemeClr val="tx1"/>
              </a:solidFill>
            </a:endParaRPr>
          </a:p>
          <a:p>
            <a:pPr marL="342900" indent="-342900">
              <a:spcAft>
                <a:spcPts val="600"/>
              </a:spcAft>
              <a:buFont typeface="Arial" panose="020B0604020202020204" pitchFamily="34" charset="0"/>
              <a:buChar char="•"/>
            </a:pPr>
            <a:r>
              <a:rPr lang="es-ES_tradnl" sz="2000" dirty="0" smtClean="0">
                <a:solidFill>
                  <a:schemeClr val="tx1"/>
                </a:solidFill>
              </a:rPr>
              <a:t>Asignación </a:t>
            </a:r>
            <a:r>
              <a:rPr lang="es-ES_tradnl" sz="2000" dirty="0">
                <a:solidFill>
                  <a:schemeClr val="tx1"/>
                </a:solidFill>
              </a:rPr>
              <a:t>de formatos por SO</a:t>
            </a:r>
          </a:p>
          <a:p>
            <a:pPr marL="342900" indent="-342900">
              <a:spcAft>
                <a:spcPts val="600"/>
              </a:spcAft>
              <a:buFont typeface="Arial" panose="020B0604020202020204" pitchFamily="34" charset="0"/>
              <a:buChar char="•"/>
            </a:pPr>
            <a:r>
              <a:rPr lang="es-ES_tradnl" sz="2000" dirty="0">
                <a:solidFill>
                  <a:schemeClr val="tx1"/>
                </a:solidFill>
              </a:rPr>
              <a:t>Integración de información por UA</a:t>
            </a:r>
          </a:p>
          <a:p>
            <a:pPr marL="342900" indent="-342900">
              <a:spcAft>
                <a:spcPts val="600"/>
              </a:spcAft>
              <a:buFont typeface="Arial" panose="020B0604020202020204" pitchFamily="34" charset="0"/>
              <a:buChar char="•"/>
            </a:pPr>
            <a:r>
              <a:rPr lang="es-MX" sz="2000" dirty="0">
                <a:solidFill>
                  <a:schemeClr val="tx1"/>
                </a:solidFill>
              </a:rPr>
              <a:t>Información histórica</a:t>
            </a:r>
          </a:p>
          <a:p>
            <a:pPr marL="342900" indent="-342900">
              <a:spcAft>
                <a:spcPts val="600"/>
              </a:spcAft>
              <a:buFont typeface="Arial" panose="020B0604020202020204" pitchFamily="34" charset="0"/>
              <a:buChar char="•"/>
            </a:pPr>
            <a:r>
              <a:rPr lang="es-MX" sz="2000" dirty="0">
                <a:solidFill>
                  <a:schemeClr val="tx1"/>
                </a:solidFill>
              </a:rPr>
              <a:t>Configuración de evaluaciones</a:t>
            </a:r>
          </a:p>
          <a:p>
            <a:pPr marL="342900" indent="-342900">
              <a:spcAft>
                <a:spcPts val="600"/>
              </a:spcAft>
              <a:buFont typeface="Arial" panose="020B0604020202020204" pitchFamily="34" charset="0"/>
              <a:buChar char="•"/>
            </a:pPr>
            <a:r>
              <a:rPr lang="es-MX" sz="2000" dirty="0">
                <a:solidFill>
                  <a:schemeClr val="tx1"/>
                </a:solidFill>
              </a:rPr>
              <a:t>Reportes y estadísticas</a:t>
            </a:r>
          </a:p>
          <a:p>
            <a:pPr marL="342900" indent="-342900">
              <a:spcAft>
                <a:spcPts val="600"/>
              </a:spcAft>
              <a:buFont typeface="Arial" panose="020B0604020202020204" pitchFamily="34" charset="0"/>
              <a:buChar char="•"/>
            </a:pPr>
            <a:r>
              <a:rPr lang="es-MX" sz="2000" dirty="0">
                <a:solidFill>
                  <a:schemeClr val="tx1"/>
                </a:solidFill>
              </a:rPr>
              <a:t>Consulta de información</a:t>
            </a:r>
          </a:p>
          <a:p>
            <a:pPr marL="342900" indent="-342900">
              <a:spcAft>
                <a:spcPts val="600"/>
              </a:spcAft>
              <a:buFont typeface="Arial" panose="020B0604020202020204" pitchFamily="34" charset="0"/>
              <a:buChar char="•"/>
            </a:pPr>
            <a:r>
              <a:rPr lang="es-MX" sz="2000" dirty="0">
                <a:solidFill>
                  <a:schemeClr val="tx1"/>
                </a:solidFill>
              </a:rPr>
              <a:t>Exportar información</a:t>
            </a:r>
          </a:p>
          <a:p>
            <a:pPr marL="342900" indent="-342900">
              <a:spcAft>
                <a:spcPts val="600"/>
              </a:spcAft>
              <a:buFont typeface="Arial" panose="020B0604020202020204" pitchFamily="34" charset="0"/>
              <a:buChar char="•"/>
            </a:pPr>
            <a:r>
              <a:rPr lang="es-MX" sz="2000" dirty="0">
                <a:solidFill>
                  <a:schemeClr val="tx1"/>
                </a:solidFill>
              </a:rPr>
              <a:t>Servicios WEB</a:t>
            </a:r>
          </a:p>
          <a:p>
            <a:pPr marL="342900" indent="-342900">
              <a:spcAft>
                <a:spcPts val="600"/>
              </a:spcAft>
              <a:buFont typeface="Arial" panose="020B0604020202020204" pitchFamily="34" charset="0"/>
              <a:buChar char="•"/>
            </a:pPr>
            <a:r>
              <a:rPr lang="es-MX" sz="2000" dirty="0">
                <a:solidFill>
                  <a:schemeClr val="tx1"/>
                </a:solidFill>
              </a:rPr>
              <a:t>Consulta comparada de dos SO o más</a:t>
            </a:r>
          </a:p>
          <a:p>
            <a:pPr marL="342900" indent="-342900">
              <a:spcAft>
                <a:spcPts val="600"/>
              </a:spcAft>
              <a:buFont typeface="Arial" panose="020B0604020202020204" pitchFamily="34" charset="0"/>
              <a:buChar char="•"/>
            </a:pPr>
            <a:endParaRPr lang="es-ES_tradnl" sz="2000" dirty="0">
              <a:solidFill>
                <a:schemeClr val="tx1"/>
              </a:solidFill>
            </a:endParaRPr>
          </a:p>
        </p:txBody>
      </p:sp>
      <p:sp>
        <p:nvSpPr>
          <p:cNvPr id="16" name="1 Rectángulo"/>
          <p:cNvSpPr/>
          <p:nvPr/>
        </p:nvSpPr>
        <p:spPr>
          <a:xfrm>
            <a:off x="251520" y="1097449"/>
            <a:ext cx="3347864" cy="1323439"/>
          </a:xfrm>
          <a:prstGeom prst="rect">
            <a:avLst/>
          </a:prstGeom>
        </p:spPr>
        <p:txBody>
          <a:bodyPr wrap="square">
            <a:spAutoFit/>
          </a:bodyPr>
          <a:lstStyle/>
          <a:p>
            <a:pPr algn="ctr"/>
            <a:r>
              <a:rPr lang="es-ES_tradnl" sz="2000" b="1" dirty="0">
                <a:solidFill>
                  <a:srgbClr val="C00000"/>
                </a:solidFill>
                <a:effectLst>
                  <a:outerShdw blurRad="38100" dist="38100" dir="2700000" algn="tl">
                    <a:srgbClr val="000000">
                      <a:alpha val="43137"/>
                    </a:srgbClr>
                  </a:outerShdw>
                </a:effectLst>
              </a:rPr>
              <a:t>Toda la información de los sujetos obligados concentrada en un solo sitio informático</a:t>
            </a:r>
            <a:endParaRPr lang="es-MX" dirty="0">
              <a:solidFill>
                <a:schemeClr val="accent5">
                  <a:lumMod val="50000"/>
                </a:schemeClr>
              </a:solidFill>
            </a:endParaRPr>
          </a:p>
        </p:txBody>
      </p:sp>
      <p:sp>
        <p:nvSpPr>
          <p:cNvPr id="17" name="1 Rectángulo"/>
          <p:cNvSpPr/>
          <p:nvPr/>
        </p:nvSpPr>
        <p:spPr>
          <a:xfrm>
            <a:off x="179512" y="4941168"/>
            <a:ext cx="3600400" cy="1631216"/>
          </a:xfrm>
          <a:prstGeom prst="rect">
            <a:avLst/>
          </a:prstGeom>
        </p:spPr>
        <p:txBody>
          <a:bodyPr wrap="square">
            <a:spAutoFit/>
          </a:bodyPr>
          <a:lstStyle/>
          <a:p>
            <a:pPr algn="ctr"/>
            <a:r>
              <a:rPr lang="es-ES_tradnl" sz="2000" b="1" dirty="0">
                <a:solidFill>
                  <a:srgbClr val="C00000"/>
                </a:solidFill>
                <a:effectLst>
                  <a:outerShdw blurRad="38100" dist="38100" dir="2700000" algn="tl">
                    <a:srgbClr val="000000">
                      <a:alpha val="43137"/>
                    </a:srgbClr>
                  </a:outerShdw>
                </a:effectLst>
              </a:rPr>
              <a:t>Incluye información de partidos políticos, sindicatos y toda persona física o moral que reciba y ejerza recursos públicos o realice actos de autoridad</a:t>
            </a:r>
            <a:endParaRPr lang="es-MX" dirty="0">
              <a:solidFill>
                <a:schemeClr val="accent5">
                  <a:lumMod val="50000"/>
                </a:schemeClr>
              </a:solidFill>
            </a:endParaRPr>
          </a:p>
        </p:txBody>
      </p:sp>
      <p:pic>
        <p:nvPicPr>
          <p:cNvPr id="21" name="Imagen 20"/>
          <p:cNvPicPr>
            <a:picLocks noChangeAspect="1"/>
          </p:cNvPicPr>
          <p:nvPr/>
        </p:nvPicPr>
        <p:blipFill rotWithShape="1">
          <a:blip r:embed="rId2"/>
          <a:srcRect l="66392" t="35612" r="14790" b="35762"/>
          <a:stretch/>
        </p:blipFill>
        <p:spPr>
          <a:xfrm>
            <a:off x="107505" y="2852936"/>
            <a:ext cx="3600400" cy="1800200"/>
          </a:xfrm>
          <a:prstGeom prst="rect">
            <a:avLst/>
          </a:prstGeom>
        </p:spPr>
      </p:pic>
      <p:sp>
        <p:nvSpPr>
          <p:cNvPr id="12" name="17 Abrir llave"/>
          <p:cNvSpPr/>
          <p:nvPr/>
        </p:nvSpPr>
        <p:spPr>
          <a:xfrm>
            <a:off x="3707904" y="980728"/>
            <a:ext cx="648072" cy="5591656"/>
          </a:xfrm>
          <a:prstGeom prst="leftBrace">
            <a:avLst/>
          </a:pr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 name="Marcador de número de diapositiva 2"/>
          <p:cNvSpPr>
            <a:spLocks noGrp="1"/>
          </p:cNvSpPr>
          <p:nvPr>
            <p:ph type="sldNum" sz="quarter" idx="12"/>
          </p:nvPr>
        </p:nvSpPr>
        <p:spPr/>
        <p:txBody>
          <a:bodyPr/>
          <a:lstStyle/>
          <a:p>
            <a:pPr>
              <a:defRPr/>
            </a:pPr>
            <a:fld id="{BD43386B-512A-4F48-AC60-1F2A615D5642}" type="slidenum">
              <a:rPr lang="es-MX" smtClean="0"/>
              <a:pPr>
                <a:defRPr/>
              </a:pPr>
              <a:t>24</a:t>
            </a:fld>
            <a:endParaRPr lang="es-MX" dirty="0"/>
          </a:p>
        </p:txBody>
      </p:sp>
    </p:spTree>
    <p:extLst>
      <p:ext uri="{BB962C8B-B14F-4D97-AF65-F5344CB8AC3E}">
        <p14:creationId xmlns:p14="http://schemas.microsoft.com/office/powerpoint/2010/main" val="1691976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executive board vector"/>
          <p:cNvPicPr>
            <a:picLocks noChangeAspect="1" noChangeArrowheads="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flipH="1">
            <a:off x="5542012" y="2060848"/>
            <a:ext cx="3475928" cy="347592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9512" y="25460"/>
            <a:ext cx="8640960" cy="492443"/>
          </a:xfrm>
          <a:prstGeom prst="rect">
            <a:avLst/>
          </a:prstGeom>
          <a:noFill/>
        </p:spPr>
        <p:txBody>
          <a:bodyPr wrap="square" rtlCol="0">
            <a:spAutoFit/>
          </a:bodyPr>
          <a:lstStyle/>
          <a:p>
            <a:pPr algn="ctr"/>
            <a:r>
              <a:rPr lang="es-MX" sz="2600" b="1" cap="small" dirty="0" smtClean="0">
                <a:solidFill>
                  <a:schemeClr val="bg1"/>
                </a:solidFill>
                <a:effectLst>
                  <a:glow rad="63500">
                    <a:schemeClr val="tx1">
                      <a:alpha val="60000"/>
                    </a:schemeClr>
                  </a:glow>
                </a:effectLst>
              </a:rPr>
              <a:t>Más Obligaciones de Transparencia en Beneficio del Ciudadano</a:t>
            </a:r>
            <a:endParaRPr lang="es-MX" sz="2600" b="1" cap="small" dirty="0">
              <a:solidFill>
                <a:schemeClr val="bg1"/>
              </a:solidFill>
              <a:effectLst>
                <a:glow rad="63500">
                  <a:schemeClr val="tx1">
                    <a:alpha val="60000"/>
                  </a:scheme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25</a:t>
            </a:fld>
            <a:endParaRPr lang="es-MX" dirty="0"/>
          </a:p>
        </p:txBody>
      </p:sp>
      <p:graphicFrame>
        <p:nvGraphicFramePr>
          <p:cNvPr id="8" name="30 Diagrama"/>
          <p:cNvGraphicFramePr/>
          <p:nvPr>
            <p:extLst>
              <p:ext uri="{D42A27DB-BD31-4B8C-83A1-F6EECF244321}">
                <p14:modId xmlns:p14="http://schemas.microsoft.com/office/powerpoint/2010/main" val="3032359818"/>
              </p:ext>
            </p:extLst>
          </p:nvPr>
        </p:nvGraphicFramePr>
        <p:xfrm>
          <a:off x="-396552" y="1772816"/>
          <a:ext cx="5986826" cy="4436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31 CuadroTexto"/>
          <p:cNvSpPr txBox="1"/>
          <p:nvPr/>
        </p:nvSpPr>
        <p:spPr>
          <a:xfrm rot="194272">
            <a:off x="305451" y="5827507"/>
            <a:ext cx="2129050" cy="369332"/>
          </a:xfrm>
          <a:prstGeom prst="rect">
            <a:avLst/>
          </a:prstGeom>
          <a:noFill/>
        </p:spPr>
        <p:txBody>
          <a:bodyPr wrap="square" rtlCol="0">
            <a:spAutoFit/>
          </a:bodyPr>
          <a:lstStyle/>
          <a:p>
            <a:pPr algn="ctr"/>
            <a:r>
              <a:rPr lang="es-MX" b="1" dirty="0" smtClean="0"/>
              <a:t>Total = 17</a:t>
            </a:r>
            <a:endParaRPr lang="es-MX" b="1" dirty="0"/>
          </a:p>
        </p:txBody>
      </p:sp>
      <p:sp>
        <p:nvSpPr>
          <p:cNvPr id="10" name="32 CuadroTexto"/>
          <p:cNvSpPr txBox="1"/>
          <p:nvPr/>
        </p:nvSpPr>
        <p:spPr>
          <a:xfrm rot="156332">
            <a:off x="3186291" y="5974069"/>
            <a:ext cx="1446667" cy="369332"/>
          </a:xfrm>
          <a:prstGeom prst="rect">
            <a:avLst/>
          </a:prstGeom>
          <a:noFill/>
        </p:spPr>
        <p:txBody>
          <a:bodyPr wrap="square" rtlCol="0">
            <a:spAutoFit/>
          </a:bodyPr>
          <a:lstStyle/>
          <a:p>
            <a:pPr algn="ctr"/>
            <a:r>
              <a:rPr lang="es-MX" b="1" dirty="0" smtClean="0"/>
              <a:t>Total  =  170</a:t>
            </a:r>
            <a:endParaRPr lang="es-MX" b="1" dirty="0"/>
          </a:p>
        </p:txBody>
      </p:sp>
      <p:sp>
        <p:nvSpPr>
          <p:cNvPr id="11" name="33 Más"/>
          <p:cNvSpPr/>
          <p:nvPr/>
        </p:nvSpPr>
        <p:spPr>
          <a:xfrm>
            <a:off x="4802642" y="3081602"/>
            <a:ext cx="753988" cy="802726"/>
          </a:xfrm>
          <a:prstGeom prst="mathPlus">
            <a:avLst/>
          </a:prstGeom>
          <a:solidFill>
            <a:srgbClr val="C00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36 Rectángulo"/>
          <p:cNvSpPr/>
          <p:nvPr/>
        </p:nvSpPr>
        <p:spPr>
          <a:xfrm rot="240000">
            <a:off x="5743646" y="2493241"/>
            <a:ext cx="1720537" cy="1426414"/>
          </a:xfrm>
          <a:prstGeom prst="rect">
            <a:avLst/>
          </a:prstGeom>
          <a:solidFill>
            <a:srgbClr val="009999"/>
          </a:solid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b="1" kern="1200" dirty="0" smtClean="0"/>
              <a:t>Ley Federal </a:t>
            </a:r>
          </a:p>
          <a:p>
            <a:pPr lvl="0" algn="ctr" defTabSz="844550">
              <a:lnSpc>
                <a:spcPct val="90000"/>
              </a:lnSpc>
              <a:spcBef>
                <a:spcPct val="0"/>
              </a:spcBef>
              <a:spcAft>
                <a:spcPct val="35000"/>
              </a:spcAft>
            </a:pPr>
            <a:r>
              <a:rPr lang="es-MX" b="1" kern="1200" dirty="0" smtClean="0">
                <a:solidFill>
                  <a:schemeClr val="bg1"/>
                </a:solidFill>
              </a:rPr>
              <a:t>241</a:t>
            </a:r>
            <a:r>
              <a:rPr lang="es-MX" b="1" kern="1200" dirty="0" smtClean="0">
                <a:solidFill>
                  <a:srgbClr val="FFC000"/>
                </a:solidFill>
              </a:rPr>
              <a:t> </a:t>
            </a:r>
            <a:r>
              <a:rPr lang="es-MX" b="1" kern="1200" dirty="0" smtClean="0"/>
              <a:t>Obligaciones Específicas</a:t>
            </a:r>
            <a:endParaRPr lang="es-MX" b="1" kern="1200" dirty="0"/>
          </a:p>
        </p:txBody>
      </p:sp>
      <p:sp>
        <p:nvSpPr>
          <p:cNvPr id="15" name="CuadroTexto 10"/>
          <p:cNvSpPr txBox="1"/>
          <p:nvPr/>
        </p:nvSpPr>
        <p:spPr>
          <a:xfrm>
            <a:off x="155463" y="757999"/>
            <a:ext cx="8855328" cy="430887"/>
          </a:xfrm>
          <a:prstGeom prst="rect">
            <a:avLst/>
          </a:prstGeom>
          <a:noFill/>
        </p:spPr>
        <p:txBody>
          <a:bodyPr wrap="square" rtlCol="0">
            <a:spAutoFit/>
          </a:bodyPr>
          <a:lstStyle/>
          <a:p>
            <a:pPr algn="ctr"/>
            <a:r>
              <a:rPr lang="es-MX" sz="2200" b="1" dirty="0" smtClean="0"/>
              <a:t>Incremento de </a:t>
            </a:r>
            <a:r>
              <a:rPr lang="es-MX" sz="2200" b="1" dirty="0"/>
              <a:t>las </a:t>
            </a:r>
            <a:r>
              <a:rPr lang="es-MX" sz="2200" b="1" dirty="0" smtClean="0"/>
              <a:t>obligaciones de transparencia </a:t>
            </a:r>
            <a:r>
              <a:rPr lang="es-MX" sz="2200" dirty="0"/>
              <a:t>de los sujetos </a:t>
            </a:r>
            <a:r>
              <a:rPr lang="es-MX" sz="2200" dirty="0" smtClean="0"/>
              <a:t>obligados:</a:t>
            </a:r>
            <a:endParaRPr lang="es-MX" sz="2200" dirty="0"/>
          </a:p>
        </p:txBody>
      </p:sp>
    </p:spTree>
    <p:extLst>
      <p:ext uri="{BB962C8B-B14F-4D97-AF65-F5344CB8AC3E}">
        <p14:creationId xmlns:p14="http://schemas.microsoft.com/office/powerpoint/2010/main" val="379145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Obligaciones específicas  de Poder Judicial en la Ley General</a:t>
            </a:r>
            <a:endParaRPr lang="es-MX" sz="2800" b="1" cap="small" dirty="0">
              <a:solidFill>
                <a:schemeClr val="bg1"/>
              </a:solidFill>
              <a:effectLst>
                <a:glow rad="63500">
                  <a:schemeClr val="tx1">
                    <a:alpha val="60000"/>
                  </a:scheme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26</a:t>
            </a:fld>
            <a:endParaRPr lang="es-MX" dirty="0"/>
          </a:p>
        </p:txBody>
      </p:sp>
      <p:sp>
        <p:nvSpPr>
          <p:cNvPr id="7" name="5 Rectángulo"/>
          <p:cNvSpPr/>
          <p:nvPr/>
        </p:nvSpPr>
        <p:spPr>
          <a:xfrm>
            <a:off x="204866" y="1280992"/>
            <a:ext cx="8687614" cy="3416320"/>
          </a:xfrm>
          <a:prstGeom prst="rect">
            <a:avLst/>
          </a:prstGeom>
        </p:spPr>
        <p:txBody>
          <a:bodyPr wrap="square">
            <a:spAutoFit/>
          </a:bodyPr>
          <a:lstStyle/>
          <a:p>
            <a:pPr marL="400050" indent="-400050" algn="just">
              <a:buFont typeface="+mj-lt"/>
              <a:buAutoNum type="romanUcPeriod"/>
            </a:pPr>
            <a:r>
              <a:rPr lang="es-MX" dirty="0" smtClean="0"/>
              <a:t>Las </a:t>
            </a:r>
            <a:r>
              <a:rPr lang="es-MX" dirty="0"/>
              <a:t>tesis y ejecutorias publicadas en el Semanario Judicial de la Federación o en la Gaceta </a:t>
            </a:r>
            <a:r>
              <a:rPr lang="es-MX" dirty="0" smtClean="0"/>
              <a:t>respectiva de </a:t>
            </a:r>
            <a:r>
              <a:rPr lang="es-MX" dirty="0"/>
              <a:t>cada tribunal administrativo, incluyendo, tesis jurisprudenciales y aisladas</a:t>
            </a:r>
            <a:r>
              <a:rPr lang="es-MX" dirty="0" smtClean="0"/>
              <a:t>.</a:t>
            </a:r>
          </a:p>
          <a:p>
            <a:pPr marL="400050" indent="-400050" algn="just">
              <a:buFont typeface="+mj-lt"/>
              <a:buAutoNum type="romanUcPeriod"/>
            </a:pPr>
            <a:endParaRPr lang="es-MX" dirty="0"/>
          </a:p>
          <a:p>
            <a:pPr marL="400050" indent="-400050" algn="just">
              <a:buFont typeface="+mj-lt"/>
              <a:buAutoNum type="romanUcPeriod"/>
            </a:pPr>
            <a:r>
              <a:rPr lang="es-MX" dirty="0" smtClean="0"/>
              <a:t>Las </a:t>
            </a:r>
            <a:r>
              <a:rPr lang="es-MX" dirty="0"/>
              <a:t>versiones públicas de las sentencias que sean de interés </a:t>
            </a:r>
            <a:r>
              <a:rPr lang="es-MX" dirty="0" smtClean="0"/>
              <a:t>público. </a:t>
            </a:r>
          </a:p>
          <a:p>
            <a:pPr marL="400050" indent="-400050" algn="just">
              <a:buFont typeface="+mj-lt"/>
              <a:buAutoNum type="romanUcPeriod"/>
            </a:pPr>
            <a:endParaRPr lang="es-MX" dirty="0">
              <a:solidFill>
                <a:srgbClr val="C00000"/>
              </a:solidFill>
            </a:endParaRPr>
          </a:p>
          <a:p>
            <a:pPr marL="400050" indent="-400050" algn="just">
              <a:buFont typeface="+mj-lt"/>
              <a:buAutoNum type="romanUcPeriod"/>
            </a:pPr>
            <a:r>
              <a:rPr lang="es-MX" dirty="0" smtClean="0"/>
              <a:t>Las </a:t>
            </a:r>
            <a:r>
              <a:rPr lang="es-MX" dirty="0"/>
              <a:t>versiones estenográficas de las sesiones </a:t>
            </a:r>
            <a:r>
              <a:rPr lang="es-MX" dirty="0" smtClean="0"/>
              <a:t>públicas. </a:t>
            </a:r>
          </a:p>
          <a:p>
            <a:pPr marL="400050" indent="-400050" algn="just">
              <a:buFont typeface="+mj-lt"/>
              <a:buAutoNum type="romanUcPeriod"/>
            </a:pPr>
            <a:endParaRPr lang="es-MX" dirty="0" smtClean="0"/>
          </a:p>
          <a:p>
            <a:pPr marL="446088" lvl="0" indent="-446088" algn="just">
              <a:buFont typeface="+mj-lt"/>
              <a:buAutoNum type="romanUcPeriod" startAt="4"/>
            </a:pPr>
            <a:r>
              <a:rPr lang="es-MX" dirty="0">
                <a:solidFill>
                  <a:prstClr val="black"/>
                </a:solidFill>
              </a:rPr>
              <a:t>La relacionada con los procesos por medio de los cuales fueron designados los jueces y magistrados. </a:t>
            </a:r>
            <a:endParaRPr lang="es-MX" dirty="0" smtClean="0">
              <a:solidFill>
                <a:prstClr val="black"/>
              </a:solidFill>
            </a:endParaRPr>
          </a:p>
          <a:p>
            <a:pPr marL="446088" lvl="0" indent="-446088" algn="just">
              <a:buFont typeface="+mj-lt"/>
              <a:buAutoNum type="romanUcPeriod" startAt="4"/>
            </a:pPr>
            <a:endParaRPr lang="es-MX" dirty="0">
              <a:solidFill>
                <a:prstClr val="black"/>
              </a:solidFill>
            </a:endParaRPr>
          </a:p>
          <a:p>
            <a:pPr marL="446088" lvl="0" indent="-446088" algn="just">
              <a:buFont typeface="+mj-lt"/>
              <a:buAutoNum type="romanUcPeriod" startAt="4"/>
            </a:pPr>
            <a:r>
              <a:rPr lang="es-MX" dirty="0" smtClean="0">
                <a:solidFill>
                  <a:prstClr val="black"/>
                </a:solidFill>
              </a:rPr>
              <a:t>La </a:t>
            </a:r>
            <a:r>
              <a:rPr lang="es-MX" dirty="0">
                <a:solidFill>
                  <a:prstClr val="black"/>
                </a:solidFill>
              </a:rPr>
              <a:t>lista de acuerdos que diariamente se publiquen. </a:t>
            </a:r>
            <a:endParaRPr lang="es-ES" dirty="0">
              <a:solidFill>
                <a:srgbClr val="C00000"/>
              </a:solidFill>
            </a:endParaRPr>
          </a:p>
        </p:txBody>
      </p:sp>
      <p:sp>
        <p:nvSpPr>
          <p:cNvPr id="8" name="14 CuadroTexto"/>
          <p:cNvSpPr txBox="1"/>
          <p:nvPr/>
        </p:nvSpPr>
        <p:spPr>
          <a:xfrm>
            <a:off x="107504" y="580720"/>
            <a:ext cx="8208912" cy="571480"/>
          </a:xfrm>
          <a:prstGeom prst="rect">
            <a:avLst/>
          </a:prstGeom>
          <a:noFill/>
        </p:spPr>
        <p:txBody>
          <a:bodyPr wrap="square" rtlCol="0" anchor="ctr">
            <a:noAutofit/>
          </a:bodyPr>
          <a:lstStyle/>
          <a:p>
            <a:pPr lvl="0" fontAlgn="auto">
              <a:spcBef>
                <a:spcPts val="0"/>
              </a:spcBef>
              <a:spcAft>
                <a:spcPts val="0"/>
              </a:spcAft>
              <a:defRPr/>
            </a:pPr>
            <a:r>
              <a:rPr lang="es-MX" sz="2400" b="1" cap="small" dirty="0">
                <a:ln w="18415" cmpd="sng">
                  <a:noFill/>
                  <a:prstDash val="solid"/>
                </a:ln>
                <a:solidFill>
                  <a:srgbClr val="0068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2400" b="1" cap="small" dirty="0" smtClean="0">
                <a:ln w="18415" cmpd="sng">
                  <a:noFill/>
                  <a:prstDash val="solid"/>
                </a:ln>
                <a:solidFill>
                  <a:srgbClr val="0068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Contenidos en el artículo 73:</a:t>
            </a:r>
            <a:endParaRPr lang="es-MX" sz="2400" b="1" cap="small" dirty="0">
              <a:ln w="18415" cmpd="sng">
                <a:noFill/>
                <a:prstDash val="solid"/>
              </a:ln>
              <a:solidFill>
                <a:srgbClr val="0068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046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Criterios de las Obligaciones </a:t>
            </a:r>
            <a:r>
              <a:rPr lang="es-MX" sz="2800" b="1" cap="small" dirty="0" smtClean="0">
                <a:solidFill>
                  <a:schemeClr val="bg1"/>
                </a:solidFill>
                <a:effectLst>
                  <a:glow rad="63500">
                    <a:schemeClr val="tx1">
                      <a:alpha val="60000"/>
                    </a:schemeClr>
                  </a:glow>
                </a:effectLst>
              </a:rPr>
              <a:t>del </a:t>
            </a:r>
            <a:r>
              <a:rPr lang="es-MX" sz="2800" b="1" cap="small" dirty="0" smtClean="0">
                <a:solidFill>
                  <a:schemeClr val="bg1"/>
                </a:solidFill>
                <a:effectLst>
                  <a:glow rad="63500">
                    <a:schemeClr val="tx1">
                      <a:alpha val="60000"/>
                    </a:schemeClr>
                  </a:glow>
                </a:effectLst>
              </a:rPr>
              <a:t>Poder Judicial</a:t>
            </a:r>
            <a:endParaRPr lang="es-MX" sz="2800" b="1" cap="small" dirty="0">
              <a:solidFill>
                <a:schemeClr val="bg1"/>
              </a:solidFill>
              <a:effectLst>
                <a:glow rad="63500">
                  <a:schemeClr val="tx1">
                    <a:alpha val="60000"/>
                  </a:schemeClr>
                </a:glow>
              </a:effectLst>
            </a:endParaRPr>
          </a:p>
        </p:txBody>
      </p:sp>
      <p:graphicFrame>
        <p:nvGraphicFramePr>
          <p:cNvPr id="9" name="6 Diagrama"/>
          <p:cNvGraphicFramePr/>
          <p:nvPr>
            <p:extLst>
              <p:ext uri="{D42A27DB-BD31-4B8C-83A1-F6EECF244321}">
                <p14:modId xmlns:p14="http://schemas.microsoft.com/office/powerpoint/2010/main" val="1313542605"/>
              </p:ext>
            </p:extLst>
          </p:nvPr>
        </p:nvGraphicFramePr>
        <p:xfrm>
          <a:off x="280909" y="761266"/>
          <a:ext cx="8549560" cy="339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7 CuadroTexto"/>
          <p:cNvSpPr txBox="1"/>
          <p:nvPr/>
        </p:nvSpPr>
        <p:spPr>
          <a:xfrm>
            <a:off x="6012160" y="941819"/>
            <a:ext cx="2955156" cy="584775"/>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MX" sz="1600" dirty="0" smtClean="0">
                <a:solidFill>
                  <a:srgbClr val="C00000"/>
                </a:solidFill>
              </a:rPr>
              <a:t>Se crearon </a:t>
            </a:r>
            <a:r>
              <a:rPr lang="es-MX" sz="1600" dirty="0" smtClean="0">
                <a:solidFill>
                  <a:srgbClr val="C00000"/>
                </a:solidFill>
              </a:rPr>
              <a:t>84 </a:t>
            </a:r>
            <a:r>
              <a:rPr lang="es-MX" sz="1600" dirty="0">
                <a:solidFill>
                  <a:srgbClr val="C00000"/>
                </a:solidFill>
              </a:rPr>
              <a:t>formatos para </a:t>
            </a:r>
            <a:r>
              <a:rPr lang="es-MX" sz="1600" dirty="0" smtClean="0">
                <a:solidFill>
                  <a:srgbClr val="C00000"/>
                </a:solidFill>
              </a:rPr>
              <a:t>organizar </a:t>
            </a:r>
            <a:r>
              <a:rPr lang="es-MX" sz="1600" dirty="0">
                <a:solidFill>
                  <a:srgbClr val="C00000"/>
                </a:solidFill>
              </a:rPr>
              <a:t>la </a:t>
            </a:r>
            <a:r>
              <a:rPr lang="es-MX" sz="1600" dirty="0" smtClean="0">
                <a:solidFill>
                  <a:srgbClr val="C00000"/>
                </a:solidFill>
              </a:rPr>
              <a:t>información de oficio</a:t>
            </a:r>
            <a:endParaRPr lang="es-MX" sz="1600" dirty="0">
              <a:solidFill>
                <a:srgbClr val="C00000"/>
              </a:solidFill>
            </a:endParaRPr>
          </a:p>
        </p:txBody>
      </p:sp>
      <p:sp>
        <p:nvSpPr>
          <p:cNvPr id="11" name="8 Rectángulo"/>
          <p:cNvSpPr/>
          <p:nvPr/>
        </p:nvSpPr>
        <p:spPr>
          <a:xfrm>
            <a:off x="251520" y="941819"/>
            <a:ext cx="5472608"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r>
              <a:rPr lang="es-MX" sz="1600" i="1" dirty="0" smtClean="0"/>
              <a:t>Lineamientos Técnicos Generales </a:t>
            </a:r>
            <a:r>
              <a:rPr lang="es-MX" sz="1600" dirty="0" smtClean="0"/>
              <a:t>de </a:t>
            </a:r>
            <a:r>
              <a:rPr lang="es-MX" sz="1600" b="1" dirty="0" smtClean="0"/>
              <a:t>48 obligaciones  </a:t>
            </a:r>
            <a:r>
              <a:rPr lang="es-MX" sz="1600" dirty="0" smtClean="0"/>
              <a:t>de transparencia </a:t>
            </a:r>
            <a:r>
              <a:rPr lang="es-MX" sz="1600" dirty="0" smtClean="0"/>
              <a:t>comunes</a:t>
            </a:r>
            <a:r>
              <a:rPr lang="es-MX" sz="1600" i="1" dirty="0" smtClean="0"/>
              <a:t>*</a:t>
            </a:r>
            <a:r>
              <a:rPr lang="es-MX" sz="1600" i="1" dirty="0"/>
              <a:t>.</a:t>
            </a:r>
            <a:endParaRPr lang="es-MX" sz="1600" i="1" dirty="0" smtClean="0"/>
          </a:p>
        </p:txBody>
      </p:sp>
      <p:sp>
        <p:nvSpPr>
          <p:cNvPr id="12" name="9 CuadroTexto"/>
          <p:cNvSpPr txBox="1"/>
          <p:nvPr/>
        </p:nvSpPr>
        <p:spPr>
          <a:xfrm>
            <a:off x="1721471" y="574968"/>
            <a:ext cx="5658841" cy="338554"/>
          </a:xfrm>
          <a:prstGeom prst="rect">
            <a:avLst/>
          </a:prstGeom>
          <a:noFill/>
        </p:spPr>
        <p:txBody>
          <a:bodyPr wrap="square" rtlCol="0">
            <a:spAutoFit/>
          </a:bodyPr>
          <a:lstStyle/>
          <a:p>
            <a:pPr algn="ctr"/>
            <a:r>
              <a:rPr lang="es-MX" sz="1600" b="1" dirty="0" smtClean="0">
                <a:solidFill>
                  <a:srgbClr val="7030A0"/>
                </a:solidFill>
              </a:rPr>
              <a:t>OBLIGACIONES COMUNES (Art. 70)</a:t>
            </a:r>
            <a:endParaRPr lang="es-MX" sz="1600" b="1" i="1" dirty="0">
              <a:solidFill>
                <a:srgbClr val="7030A0"/>
              </a:solidFill>
            </a:endParaRPr>
          </a:p>
        </p:txBody>
      </p:sp>
      <p:sp>
        <p:nvSpPr>
          <p:cNvPr id="13" name="9 CuadroTexto"/>
          <p:cNvSpPr txBox="1"/>
          <p:nvPr/>
        </p:nvSpPr>
        <p:spPr>
          <a:xfrm>
            <a:off x="1721471" y="3356992"/>
            <a:ext cx="5658841" cy="338554"/>
          </a:xfrm>
          <a:prstGeom prst="rect">
            <a:avLst/>
          </a:prstGeom>
          <a:noFill/>
        </p:spPr>
        <p:txBody>
          <a:bodyPr wrap="square" rtlCol="0">
            <a:spAutoFit/>
          </a:bodyPr>
          <a:lstStyle/>
          <a:p>
            <a:pPr algn="ctr"/>
            <a:r>
              <a:rPr lang="es-MX" sz="1600" b="1" dirty="0" smtClean="0">
                <a:solidFill>
                  <a:srgbClr val="7030A0"/>
                </a:solidFill>
              </a:rPr>
              <a:t>OBLIGACIONES ESPECÍFICAS (Art. 73)</a:t>
            </a:r>
            <a:endParaRPr lang="es-MX" sz="1600" b="1" i="1" dirty="0">
              <a:solidFill>
                <a:srgbClr val="7030A0"/>
              </a:solidFill>
            </a:endParaRPr>
          </a:p>
        </p:txBody>
      </p:sp>
      <p:graphicFrame>
        <p:nvGraphicFramePr>
          <p:cNvPr id="14" name="6 Diagrama"/>
          <p:cNvGraphicFramePr/>
          <p:nvPr>
            <p:extLst>
              <p:ext uri="{D42A27DB-BD31-4B8C-83A1-F6EECF244321}">
                <p14:modId xmlns:p14="http://schemas.microsoft.com/office/powerpoint/2010/main" val="4242681535"/>
              </p:ext>
            </p:extLst>
          </p:nvPr>
        </p:nvGraphicFramePr>
        <p:xfrm>
          <a:off x="304820" y="2996952"/>
          <a:ext cx="8549560" cy="3024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Marcador de número de diapositiva 5"/>
          <p:cNvSpPr>
            <a:spLocks noGrp="1"/>
          </p:cNvSpPr>
          <p:nvPr>
            <p:ph type="sldNum" sz="quarter" idx="12"/>
          </p:nvPr>
        </p:nvSpPr>
        <p:spPr>
          <a:xfrm>
            <a:off x="8244408" y="6408738"/>
            <a:ext cx="769417" cy="365125"/>
          </a:xfrm>
        </p:spPr>
        <p:txBody>
          <a:bodyPr/>
          <a:lstStyle/>
          <a:p>
            <a:pPr>
              <a:defRPr/>
            </a:pPr>
            <a:r>
              <a:rPr lang="es-MX" sz="1600" dirty="0" smtClean="0"/>
              <a:t>25</a:t>
            </a:r>
            <a:endParaRPr lang="es-MX" sz="1600" dirty="0"/>
          </a:p>
        </p:txBody>
      </p:sp>
      <p:sp>
        <p:nvSpPr>
          <p:cNvPr id="3" name="CuadroTexto 2"/>
          <p:cNvSpPr txBox="1"/>
          <p:nvPr/>
        </p:nvSpPr>
        <p:spPr>
          <a:xfrm>
            <a:off x="270530" y="5548094"/>
            <a:ext cx="8662496" cy="1200329"/>
          </a:xfrm>
          <a:prstGeom prst="rect">
            <a:avLst/>
          </a:prstGeom>
          <a:noFill/>
        </p:spPr>
        <p:txBody>
          <a:bodyPr wrap="square" rtlCol="0">
            <a:spAutoFit/>
          </a:bodyPr>
          <a:lstStyle/>
          <a:p>
            <a:pPr algn="just"/>
            <a:r>
              <a:rPr lang="es-MX" sz="1200" dirty="0" smtClean="0"/>
              <a:t>Con la validación de las tablas de aplicabilidad, el Poder Judicial de la Federación deberá cumplir con el siguiente número de obligaciones comunes, según el sujeto obligado:</a:t>
            </a:r>
          </a:p>
          <a:p>
            <a:pPr algn="just"/>
            <a:endParaRPr lang="es-MX" sz="1200" dirty="0"/>
          </a:p>
          <a:p>
            <a:pPr marL="354013" indent="-171450" algn="just">
              <a:buFont typeface="Arial" panose="020B0604020202020204" pitchFamily="34" charset="0"/>
              <a:buChar char="•"/>
            </a:pPr>
            <a:r>
              <a:rPr lang="es-MX" sz="1200" dirty="0" smtClean="0"/>
              <a:t>Suprema Corte de Justicia de la Nación: 41 de 48 obligaciones.</a:t>
            </a:r>
          </a:p>
          <a:p>
            <a:pPr marL="354013" indent="-171450" algn="just">
              <a:buFont typeface="Arial" panose="020B0604020202020204" pitchFamily="34" charset="0"/>
              <a:buChar char="•"/>
            </a:pPr>
            <a:r>
              <a:rPr lang="es-MX" sz="1200" dirty="0" smtClean="0"/>
              <a:t>Consejo de la Judicatura Federal: 40 de 48 obligaciones.</a:t>
            </a:r>
          </a:p>
          <a:p>
            <a:pPr marL="354013" indent="-171450" algn="just">
              <a:buFont typeface="Arial" panose="020B0604020202020204" pitchFamily="34" charset="0"/>
              <a:buChar char="•"/>
            </a:pPr>
            <a:r>
              <a:rPr lang="es-MX" sz="1200" dirty="0" smtClean="0"/>
              <a:t>Tribunal Electoral del Poder Judicial de la Federación: 42 de 48 obligaciones.</a:t>
            </a:r>
            <a:endParaRPr lang="es-MX" sz="1200" dirty="0"/>
          </a:p>
        </p:txBody>
      </p:sp>
    </p:spTree>
    <p:extLst>
      <p:ext uri="{BB962C8B-B14F-4D97-AF65-F5344CB8AC3E}">
        <p14:creationId xmlns:p14="http://schemas.microsoft.com/office/powerpoint/2010/main" val="3480164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Obligaciones específicas  de Poder Judicial en Ley Federal</a:t>
            </a:r>
            <a:endParaRPr lang="es-MX" sz="2800" b="1" cap="small" dirty="0">
              <a:solidFill>
                <a:schemeClr val="bg1"/>
              </a:solidFill>
              <a:effectLst>
                <a:glow rad="63500">
                  <a:schemeClr val="tx1">
                    <a:alpha val="60000"/>
                  </a:scheme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28</a:t>
            </a:fld>
            <a:endParaRPr lang="es-MX" dirty="0"/>
          </a:p>
        </p:txBody>
      </p:sp>
      <p:sp>
        <p:nvSpPr>
          <p:cNvPr id="7" name="5 Rectángulo"/>
          <p:cNvSpPr/>
          <p:nvPr/>
        </p:nvSpPr>
        <p:spPr>
          <a:xfrm>
            <a:off x="204866" y="1144577"/>
            <a:ext cx="8687614" cy="5029069"/>
          </a:xfrm>
          <a:prstGeom prst="rect">
            <a:avLst/>
          </a:prstGeom>
        </p:spPr>
        <p:txBody>
          <a:bodyPr wrap="square">
            <a:spAutoFit/>
          </a:bodyPr>
          <a:lstStyle/>
          <a:p>
            <a:pPr marL="400050" indent="-400050" algn="just">
              <a:lnSpc>
                <a:spcPct val="108000"/>
              </a:lnSpc>
              <a:spcAft>
                <a:spcPts val="1200"/>
              </a:spcAft>
              <a:buFont typeface="+mj-lt"/>
              <a:buAutoNum type="romanUcPeriod"/>
            </a:pPr>
            <a:r>
              <a:rPr lang="es-MX" sz="2000" dirty="0" smtClean="0"/>
              <a:t>Las </a:t>
            </a:r>
            <a:r>
              <a:rPr lang="es-MX" sz="2000" dirty="0"/>
              <a:t>versiones estenográficas, los audios y las videograbaciones de las sesiones públicas, según corresponda; </a:t>
            </a:r>
            <a:endParaRPr lang="es-MX" sz="2000" dirty="0" smtClean="0"/>
          </a:p>
          <a:p>
            <a:pPr marL="400050" indent="-400050" algn="just">
              <a:lnSpc>
                <a:spcPct val="108000"/>
              </a:lnSpc>
              <a:spcAft>
                <a:spcPts val="1200"/>
              </a:spcAft>
              <a:buFont typeface="+mj-lt"/>
              <a:buAutoNum type="romanUcPeriod"/>
            </a:pPr>
            <a:r>
              <a:rPr lang="es-MX" sz="2000" dirty="0" smtClean="0"/>
              <a:t>Sobre </a:t>
            </a:r>
            <a:r>
              <a:rPr lang="es-MX" sz="2000" dirty="0"/>
              <a:t>los procedimientos de designación de jueces y magistrados mediante concurso de oposición: la convocatoria, el registro de aspirantes, la lista de aspirantes aceptados, la lista de los aspirantes que avanzan cada una de las etapas, el resultado de las evaluaciones de cada etapa protegiendo, en su caso, los datos personales de los aspirantes y la lista de vencedores; </a:t>
            </a:r>
            <a:endParaRPr lang="es-MX" sz="2000" dirty="0" smtClean="0"/>
          </a:p>
          <a:p>
            <a:pPr marL="400050" indent="-400050" algn="just">
              <a:lnSpc>
                <a:spcPct val="108000"/>
              </a:lnSpc>
              <a:spcAft>
                <a:spcPts val="1200"/>
              </a:spcAft>
              <a:buFont typeface="+mj-lt"/>
              <a:buAutoNum type="romanUcPeriod"/>
            </a:pPr>
            <a:r>
              <a:rPr lang="es-MX" sz="2000" dirty="0" smtClean="0"/>
              <a:t> </a:t>
            </a:r>
            <a:r>
              <a:rPr lang="es-MX" sz="2000" dirty="0"/>
              <a:t>Sobre los procedimientos de ratificación: la resolución definitiva donde se plasmen las razones de esa determinación; </a:t>
            </a:r>
            <a:endParaRPr lang="es-MX" sz="2000" dirty="0" smtClean="0"/>
          </a:p>
          <a:p>
            <a:pPr marL="400050" indent="-400050" algn="just">
              <a:lnSpc>
                <a:spcPct val="108000"/>
              </a:lnSpc>
              <a:spcAft>
                <a:spcPts val="1200"/>
              </a:spcAft>
              <a:buFont typeface="+mj-lt"/>
              <a:buAutoNum type="romanUcPeriod"/>
            </a:pPr>
            <a:r>
              <a:rPr lang="es-MX" sz="2000" dirty="0" smtClean="0"/>
              <a:t> </a:t>
            </a:r>
            <a:r>
              <a:rPr lang="es-MX" sz="2000" dirty="0"/>
              <a:t>Las resoluciones que impongan sanciones disciplinarias a los integrantes del Poder Judicial de la Federación; </a:t>
            </a:r>
            <a:endParaRPr lang="es-MX" sz="2000" dirty="0" smtClean="0"/>
          </a:p>
          <a:p>
            <a:pPr marL="400050" indent="-400050" algn="just">
              <a:lnSpc>
                <a:spcPct val="108000"/>
              </a:lnSpc>
              <a:spcAft>
                <a:spcPts val="1200"/>
              </a:spcAft>
              <a:buFont typeface="+mj-lt"/>
              <a:buAutoNum type="romanUcPeriod"/>
            </a:pPr>
            <a:r>
              <a:rPr lang="es-MX" sz="2000" dirty="0" smtClean="0"/>
              <a:t>Los </a:t>
            </a:r>
            <a:r>
              <a:rPr lang="es-MX" sz="2000" dirty="0"/>
              <a:t>indicadores relacionados con el desempeño jurisdiccional que conforme a sus funciones, deban establecer; </a:t>
            </a:r>
            <a:endParaRPr lang="es-MX" sz="1900" dirty="0" smtClean="0">
              <a:solidFill>
                <a:srgbClr val="C00000"/>
              </a:solidFill>
            </a:endParaRPr>
          </a:p>
        </p:txBody>
      </p:sp>
      <p:sp>
        <p:nvSpPr>
          <p:cNvPr id="8" name="14 CuadroTexto"/>
          <p:cNvSpPr txBox="1"/>
          <p:nvPr/>
        </p:nvSpPr>
        <p:spPr>
          <a:xfrm>
            <a:off x="107504" y="580720"/>
            <a:ext cx="8208912" cy="571480"/>
          </a:xfrm>
          <a:prstGeom prst="rect">
            <a:avLst/>
          </a:prstGeom>
          <a:noFill/>
        </p:spPr>
        <p:txBody>
          <a:bodyPr wrap="square" rtlCol="0" anchor="ctr">
            <a:noAutofit/>
          </a:bodyPr>
          <a:lstStyle/>
          <a:p>
            <a:pPr lvl="0" fontAlgn="auto">
              <a:spcBef>
                <a:spcPts val="0"/>
              </a:spcBef>
              <a:spcAft>
                <a:spcPts val="0"/>
              </a:spcAft>
              <a:defRPr/>
            </a:pPr>
            <a:r>
              <a:rPr lang="es-MX" sz="2400" b="1" cap="small" dirty="0">
                <a:ln w="18415" cmpd="sng">
                  <a:noFill/>
                  <a:prstDash val="solid"/>
                </a:ln>
                <a:solidFill>
                  <a:srgbClr val="0068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2400" b="1" cap="small" dirty="0" smtClean="0">
                <a:ln w="18415" cmpd="sng">
                  <a:noFill/>
                  <a:prstDash val="solid"/>
                </a:ln>
                <a:solidFill>
                  <a:srgbClr val="0068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Contenidas en el artículo 71:</a:t>
            </a:r>
            <a:endParaRPr lang="es-MX" sz="2400" b="1" cap="small" dirty="0">
              <a:ln w="18415" cmpd="sng">
                <a:noFill/>
                <a:prstDash val="solid"/>
              </a:ln>
              <a:solidFill>
                <a:srgbClr val="0068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376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a:solidFill>
                  <a:schemeClr val="bg1"/>
                </a:solidFill>
                <a:effectLst>
                  <a:glow rad="63500">
                    <a:schemeClr val="tx1">
                      <a:alpha val="60000"/>
                    </a:schemeClr>
                  </a:glow>
                </a:effectLst>
              </a:rPr>
              <a:t>Obligaciones específicas  de Poder Judicial en </a:t>
            </a:r>
            <a:r>
              <a:rPr lang="es-MX" sz="2800" b="1" cap="small" dirty="0" smtClean="0">
                <a:solidFill>
                  <a:schemeClr val="bg1"/>
                </a:solidFill>
                <a:effectLst>
                  <a:glow rad="63500">
                    <a:schemeClr val="tx1">
                      <a:alpha val="60000"/>
                    </a:schemeClr>
                  </a:glow>
                </a:effectLst>
              </a:rPr>
              <a:t>Ley Federal</a:t>
            </a:r>
            <a:endParaRPr lang="es-MX" sz="2800" b="1" cap="small" dirty="0">
              <a:solidFill>
                <a:schemeClr val="bg1"/>
              </a:solidFill>
              <a:effectLst>
                <a:glow rad="63500">
                  <a:schemeClr val="tx1">
                    <a:alpha val="60000"/>
                  </a:scheme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29</a:t>
            </a:fld>
            <a:endParaRPr lang="es-MX" dirty="0"/>
          </a:p>
        </p:txBody>
      </p:sp>
      <p:sp>
        <p:nvSpPr>
          <p:cNvPr id="5" name="5 Rectángulo"/>
          <p:cNvSpPr/>
          <p:nvPr/>
        </p:nvSpPr>
        <p:spPr>
          <a:xfrm>
            <a:off x="196482" y="868705"/>
            <a:ext cx="8695998" cy="2288319"/>
          </a:xfrm>
          <a:prstGeom prst="rect">
            <a:avLst/>
          </a:prstGeom>
        </p:spPr>
        <p:txBody>
          <a:bodyPr wrap="square">
            <a:spAutoFit/>
          </a:bodyPr>
          <a:lstStyle/>
          <a:p>
            <a:pPr marL="514350" indent="-514350" algn="just">
              <a:lnSpc>
                <a:spcPct val="114000"/>
              </a:lnSpc>
              <a:spcAft>
                <a:spcPts val="1800"/>
              </a:spcAft>
              <a:buFont typeface="+mj-lt"/>
              <a:buAutoNum type="romanUcPeriod" startAt="6"/>
            </a:pPr>
            <a:r>
              <a:rPr lang="es-MX" sz="2000" dirty="0" smtClean="0"/>
              <a:t>Las </a:t>
            </a:r>
            <a:r>
              <a:rPr lang="es-MX" sz="2000" dirty="0"/>
              <a:t>disposiciones de observancia general emitidas por los Plenos y/o sus Presidentes, para el adecuado ejercicio de sus atribuciones</a:t>
            </a:r>
            <a:r>
              <a:rPr lang="es-MX" sz="2000" dirty="0" smtClean="0"/>
              <a:t>;</a:t>
            </a:r>
          </a:p>
          <a:p>
            <a:pPr marL="514350" indent="-514350" algn="just">
              <a:lnSpc>
                <a:spcPct val="114000"/>
              </a:lnSpc>
              <a:spcAft>
                <a:spcPts val="1800"/>
              </a:spcAft>
              <a:buFont typeface="+mj-lt"/>
              <a:buAutoNum type="romanUcPeriod" startAt="6"/>
            </a:pPr>
            <a:r>
              <a:rPr lang="es-MX" sz="2000" dirty="0" smtClean="0"/>
              <a:t>Los </a:t>
            </a:r>
            <a:r>
              <a:rPr lang="es-MX" sz="2000" dirty="0"/>
              <a:t>votos concurrentes, minoritarios, aclaratorios, particulares o de cualquier otro tipo, que emitan los integrantes de los Plenos, y </a:t>
            </a:r>
            <a:endParaRPr lang="es-MX" sz="2000" dirty="0" smtClean="0"/>
          </a:p>
          <a:p>
            <a:pPr marL="514350" indent="-514350" algn="just">
              <a:lnSpc>
                <a:spcPct val="114000"/>
              </a:lnSpc>
              <a:spcAft>
                <a:spcPts val="1800"/>
              </a:spcAft>
              <a:buFont typeface="+mj-lt"/>
              <a:buAutoNum type="romanUcPeriod" startAt="6"/>
            </a:pPr>
            <a:r>
              <a:rPr lang="es-MX" sz="2000" dirty="0" smtClean="0"/>
              <a:t>Las </a:t>
            </a:r>
            <a:r>
              <a:rPr lang="es-MX" sz="2000" dirty="0"/>
              <a:t>resoluciones recaídas a los asuntos de contradicciones de tesis.</a:t>
            </a:r>
            <a:endParaRPr lang="es-ES" sz="2000" dirty="0">
              <a:solidFill>
                <a:srgbClr val="C00000"/>
              </a:solidFill>
            </a:endParaRPr>
          </a:p>
        </p:txBody>
      </p:sp>
      <p:sp>
        <p:nvSpPr>
          <p:cNvPr id="7" name="9 CuadroTexto"/>
          <p:cNvSpPr txBox="1"/>
          <p:nvPr/>
        </p:nvSpPr>
        <p:spPr>
          <a:xfrm>
            <a:off x="243681" y="3268942"/>
            <a:ext cx="8640960" cy="830997"/>
          </a:xfrm>
          <a:prstGeom prst="rect">
            <a:avLst/>
          </a:prstGeom>
          <a:noFill/>
        </p:spPr>
        <p:txBody>
          <a:bodyPr wrap="square" rtlCol="0">
            <a:spAutoFit/>
          </a:bodyPr>
          <a:lstStyle/>
          <a:p>
            <a:pPr algn="ctr"/>
            <a:r>
              <a:rPr lang="es-MX" sz="2400" b="1" dirty="0" smtClean="0">
                <a:solidFill>
                  <a:srgbClr val="7030A0"/>
                </a:solidFill>
              </a:rPr>
              <a:t>CRITERIOS PREELIMINARES DE LAS OBLIGACIONES ESPECÍFICAS </a:t>
            </a:r>
          </a:p>
          <a:p>
            <a:pPr algn="ctr"/>
            <a:r>
              <a:rPr lang="es-MX" sz="2400" b="1" dirty="0" smtClean="0">
                <a:solidFill>
                  <a:srgbClr val="7030A0"/>
                </a:solidFill>
              </a:rPr>
              <a:t>CONTENIDAS EN LA  LEY FEDERAL DE TRANSPARENCIA (Art. 71)</a:t>
            </a:r>
            <a:endParaRPr lang="es-MX" sz="2400" b="1" i="1" dirty="0">
              <a:solidFill>
                <a:srgbClr val="7030A0"/>
              </a:solidFill>
            </a:endParaRPr>
          </a:p>
        </p:txBody>
      </p:sp>
      <p:graphicFrame>
        <p:nvGraphicFramePr>
          <p:cNvPr id="8" name="6 Diagrama"/>
          <p:cNvGraphicFramePr/>
          <p:nvPr>
            <p:extLst>
              <p:ext uri="{D42A27DB-BD31-4B8C-83A1-F6EECF244321}">
                <p14:modId xmlns:p14="http://schemas.microsoft.com/office/powerpoint/2010/main" val="1826036094"/>
              </p:ext>
            </p:extLst>
          </p:nvPr>
        </p:nvGraphicFramePr>
        <p:xfrm>
          <a:off x="304820" y="3645024"/>
          <a:ext cx="8549560" cy="339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211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0" y="5056440"/>
            <a:ext cx="9144000" cy="316776"/>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pic>
        <p:nvPicPr>
          <p:cNvPr id="2" name="Imagen 1"/>
          <p:cNvPicPr>
            <a:picLocks noChangeAspect="1"/>
          </p:cNvPicPr>
          <p:nvPr/>
        </p:nvPicPr>
        <p:blipFill>
          <a:blip r:embed="rId2"/>
          <a:stretch>
            <a:fillRect/>
          </a:stretch>
        </p:blipFill>
        <p:spPr>
          <a:xfrm>
            <a:off x="5364089" y="1649341"/>
            <a:ext cx="3779912" cy="3407099"/>
          </a:xfrm>
          <a:prstGeom prst="rect">
            <a:avLst/>
          </a:prstGeom>
        </p:spPr>
      </p:pic>
      <p:sp>
        <p:nvSpPr>
          <p:cNvPr id="6" name="Rectángulo 5"/>
          <p:cNvSpPr/>
          <p:nvPr/>
        </p:nvSpPr>
        <p:spPr>
          <a:xfrm>
            <a:off x="899592" y="692696"/>
            <a:ext cx="7344816" cy="1323439"/>
          </a:xfrm>
          <a:prstGeom prst="rect">
            <a:avLst/>
          </a:prstGeom>
        </p:spPr>
        <p:txBody>
          <a:bodyPr wrap="square">
            <a:spAutoFit/>
          </a:bodyPr>
          <a:lstStyle/>
          <a:p>
            <a:pPr algn="ctr"/>
            <a:r>
              <a:rPr lang="es-MX" sz="4000" b="1" cap="small" dirty="0">
                <a:solidFill>
                  <a:srgbClr val="002060"/>
                </a:solidFill>
                <a:effectLst>
                  <a:outerShdw blurRad="38100" dist="38100" dir="2700000" algn="tl">
                    <a:srgbClr val="000000">
                      <a:alpha val="43137"/>
                    </a:srgbClr>
                  </a:outerShdw>
                </a:effectLst>
              </a:rPr>
              <a:t>Evolución del ejercicio del derecho de acceso a la información </a:t>
            </a:r>
            <a:r>
              <a:rPr lang="es-MX" sz="4000" b="1" cap="small" dirty="0" smtClean="0">
                <a:solidFill>
                  <a:srgbClr val="002060"/>
                </a:solidFill>
                <a:effectLst>
                  <a:outerShdw blurRad="38100" dist="38100" dir="2700000" algn="tl">
                    <a:srgbClr val="000000">
                      <a:alpha val="43137"/>
                    </a:srgbClr>
                  </a:outerShdw>
                </a:effectLst>
              </a:rPr>
              <a:t>pública</a:t>
            </a:r>
            <a:endParaRPr lang="es-MX" sz="4000" b="1" cap="small"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4055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5585" t="3800" r="19761" b="10521"/>
          <a:stretch/>
        </p:blipFill>
        <p:spPr>
          <a:xfrm>
            <a:off x="80972" y="639151"/>
            <a:ext cx="8923344" cy="5760640"/>
          </a:xfrm>
          <a:prstGeom prst="rect">
            <a:avLst/>
          </a:prstGeom>
        </p:spPr>
      </p:pic>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Consulta en el Portal de Transparencia de la SCJN</a:t>
            </a:r>
            <a:endParaRPr lang="es-MX" sz="2800" b="1" cap="small" dirty="0">
              <a:solidFill>
                <a:schemeClr val="bg1"/>
              </a:solidFill>
              <a:effectLst>
                <a:glow rad="63500">
                  <a:schemeClr val="tx1">
                    <a:alpha val="60000"/>
                  </a:scheme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30</a:t>
            </a:fld>
            <a:endParaRPr lang="es-MX" dirty="0"/>
          </a:p>
        </p:txBody>
      </p:sp>
      <p:sp>
        <p:nvSpPr>
          <p:cNvPr id="4" name="Elipse 3"/>
          <p:cNvSpPr/>
          <p:nvPr/>
        </p:nvSpPr>
        <p:spPr>
          <a:xfrm>
            <a:off x="7179035" y="1748186"/>
            <a:ext cx="1497421"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Flecha arriba 4"/>
          <p:cNvSpPr/>
          <p:nvPr/>
        </p:nvSpPr>
        <p:spPr>
          <a:xfrm rot="20236336">
            <a:off x="8506347" y="3694983"/>
            <a:ext cx="340220" cy="393978"/>
          </a:xfrm>
          <a:prstGeom prst="upArrow">
            <a:avLst>
              <a:gd name="adj1" fmla="val 31562"/>
              <a:gd name="adj2" fmla="val 682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7179035" y="3558267"/>
            <a:ext cx="1368153" cy="1440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67146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Consulta en el Portal de Transparencia de la SCJN</a:t>
            </a:r>
            <a:endParaRPr lang="es-MX" sz="2800" b="1" cap="small" dirty="0">
              <a:solidFill>
                <a:schemeClr val="bg1"/>
              </a:solidFill>
              <a:effectLst>
                <a:glow rad="63500">
                  <a:schemeClr val="tx1">
                    <a:alpha val="60000"/>
                  </a:scheme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31</a:t>
            </a:fld>
            <a:endParaRPr lang="es-MX" dirty="0"/>
          </a:p>
        </p:txBody>
      </p:sp>
      <p:pic>
        <p:nvPicPr>
          <p:cNvPr id="7" name="Imagen 6"/>
          <p:cNvPicPr>
            <a:picLocks noChangeAspect="1"/>
          </p:cNvPicPr>
          <p:nvPr/>
        </p:nvPicPr>
        <p:blipFill rotWithShape="1">
          <a:blip r:embed="rId2"/>
          <a:srcRect l="5113" t="2960" r="18815" b="8841"/>
          <a:stretch/>
        </p:blipFill>
        <p:spPr>
          <a:xfrm>
            <a:off x="71330" y="548680"/>
            <a:ext cx="9022446" cy="5884204"/>
          </a:xfrm>
          <a:prstGeom prst="rect">
            <a:avLst/>
          </a:prstGeom>
        </p:spPr>
      </p:pic>
      <p:sp>
        <p:nvSpPr>
          <p:cNvPr id="8" name="Elipse 7"/>
          <p:cNvSpPr/>
          <p:nvPr/>
        </p:nvSpPr>
        <p:spPr>
          <a:xfrm>
            <a:off x="4139952" y="3356992"/>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arriba 8"/>
          <p:cNvSpPr/>
          <p:nvPr/>
        </p:nvSpPr>
        <p:spPr>
          <a:xfrm rot="20236336">
            <a:off x="4994939" y="3606220"/>
            <a:ext cx="340220" cy="393978"/>
          </a:xfrm>
          <a:prstGeom prst="upArrow">
            <a:avLst>
              <a:gd name="adj1" fmla="val 31562"/>
              <a:gd name="adj2" fmla="val 682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98886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5460"/>
            <a:ext cx="914400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Información Pública en el Portal de Transparencia de la SCJN</a:t>
            </a:r>
            <a:endParaRPr lang="es-MX" sz="2800" b="1" cap="small" dirty="0">
              <a:solidFill>
                <a:schemeClr val="bg1"/>
              </a:solidFill>
              <a:effectLst>
                <a:glow rad="63500">
                  <a:schemeClr val="tx1">
                    <a:alpha val="60000"/>
                  </a:scheme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32</a:t>
            </a:fld>
            <a:endParaRPr lang="es-MX" dirty="0"/>
          </a:p>
        </p:txBody>
      </p:sp>
      <p:pic>
        <p:nvPicPr>
          <p:cNvPr id="3" name="Imagen 2"/>
          <p:cNvPicPr>
            <a:picLocks noChangeAspect="1"/>
          </p:cNvPicPr>
          <p:nvPr/>
        </p:nvPicPr>
        <p:blipFill rotWithShape="1">
          <a:blip r:embed="rId2"/>
          <a:srcRect l="5586" t="2960" r="8420" b="8841"/>
          <a:stretch/>
        </p:blipFill>
        <p:spPr>
          <a:xfrm>
            <a:off x="53285" y="571783"/>
            <a:ext cx="8986599" cy="5184576"/>
          </a:xfrm>
          <a:prstGeom prst="rect">
            <a:avLst/>
          </a:prstGeom>
        </p:spPr>
      </p:pic>
      <p:sp>
        <p:nvSpPr>
          <p:cNvPr id="4" name="CuadroTexto 3"/>
          <p:cNvSpPr txBox="1"/>
          <p:nvPr/>
        </p:nvSpPr>
        <p:spPr>
          <a:xfrm>
            <a:off x="0" y="5765155"/>
            <a:ext cx="8748464" cy="984885"/>
          </a:xfrm>
          <a:prstGeom prst="rect">
            <a:avLst/>
          </a:prstGeom>
          <a:solidFill>
            <a:schemeClr val="accent4">
              <a:lumMod val="60000"/>
              <a:lumOff val="40000"/>
              <a:alpha val="56863"/>
            </a:schemeClr>
          </a:solidFill>
        </p:spPr>
        <p:txBody>
          <a:bodyPr wrap="square" rtlCol="0">
            <a:spAutoFit/>
          </a:bodyPr>
          <a:lstStyle/>
          <a:p>
            <a:pPr marL="285750" indent="-285750" algn="just">
              <a:buFont typeface="Arial" panose="020B0604020202020204" pitchFamily="34" charset="0"/>
              <a:buChar char="•"/>
            </a:pPr>
            <a:r>
              <a:rPr lang="es-MX" sz="1450" dirty="0" smtClean="0"/>
              <a:t>Es un formato PDF, no es formato abierto. </a:t>
            </a:r>
          </a:p>
          <a:p>
            <a:pPr marL="285750" indent="-285750" algn="just">
              <a:buFont typeface="Arial" panose="020B0604020202020204" pitchFamily="34" charset="0"/>
              <a:buChar char="•"/>
            </a:pPr>
            <a:r>
              <a:rPr lang="es-MX" sz="1450" dirty="0" smtClean="0"/>
              <a:t>No cumple con los criterios técnicos establecidos en </a:t>
            </a:r>
            <a:r>
              <a:rPr lang="es-MX" sz="1450" dirty="0"/>
              <a:t>los lineamientos técnicos generales para la publicación, homologación y estandarización de la información de las obligaciones establecidas en el título quinto y en la fracción IV del artículo 31 de la Ley General de Transparencia y Acceso a la Información Pública </a:t>
            </a:r>
          </a:p>
        </p:txBody>
      </p:sp>
    </p:spTree>
    <p:extLst>
      <p:ext uri="{BB962C8B-B14F-4D97-AF65-F5344CB8AC3E}">
        <p14:creationId xmlns:p14="http://schemas.microsoft.com/office/powerpoint/2010/main" val="1693426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25460"/>
            <a:ext cx="9192778"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Formatos Estandarizados en Lineamientos Generales</a:t>
            </a:r>
            <a:endParaRPr lang="es-MX" sz="2800" b="1" cap="small" dirty="0">
              <a:solidFill>
                <a:schemeClr val="bg1"/>
              </a:solidFill>
              <a:effectLst>
                <a:glow rad="63500">
                  <a:schemeClr val="tx1">
                    <a:alpha val="60000"/>
                  </a:scheme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33</a:t>
            </a:fld>
            <a:endParaRPr lang="es-MX" dirty="0"/>
          </a:p>
        </p:txBody>
      </p:sp>
      <p:sp>
        <p:nvSpPr>
          <p:cNvPr id="5" name="Rectángulo 4"/>
          <p:cNvSpPr/>
          <p:nvPr/>
        </p:nvSpPr>
        <p:spPr>
          <a:xfrm>
            <a:off x="256891" y="3573016"/>
            <a:ext cx="8635589" cy="2431435"/>
          </a:xfrm>
          <a:prstGeom prst="rect">
            <a:avLst/>
          </a:prstGeom>
        </p:spPr>
        <p:txBody>
          <a:bodyPr wrap="square">
            <a:spAutoFit/>
          </a:bodyPr>
          <a:lstStyle/>
          <a:p>
            <a:r>
              <a:rPr lang="es-MX" sz="2000" dirty="0" smtClean="0">
                <a:solidFill>
                  <a:srgbClr val="000000"/>
                </a:solidFill>
                <a:latin typeface="Calibri" panose="020F0502020204030204" pitchFamily="34" charset="0"/>
              </a:rPr>
              <a:t>Obligación sobre remuneraciones  </a:t>
            </a:r>
          </a:p>
          <a:p>
            <a:endParaRPr lang="es-MX" sz="2000" dirty="0">
              <a:solidFill>
                <a:srgbClr val="000000"/>
              </a:solidFill>
              <a:latin typeface="Calibri" panose="020F0502020204030204" pitchFamily="34" charset="0"/>
            </a:endParaRPr>
          </a:p>
          <a:p>
            <a:r>
              <a:rPr lang="es-MX" sz="2000" b="1" dirty="0" smtClean="0">
                <a:solidFill>
                  <a:srgbClr val="000000"/>
                </a:solidFill>
                <a:latin typeface="Calibri" panose="020F0502020204030204" pitchFamily="34" charset="0"/>
              </a:rPr>
              <a:t>Artículo 70.-</a:t>
            </a:r>
          </a:p>
          <a:p>
            <a:r>
              <a:rPr lang="es-MX" sz="2000" dirty="0" smtClean="0">
                <a:solidFill>
                  <a:srgbClr val="000000"/>
                </a:solidFill>
                <a:latin typeface="Calibri" panose="020F0502020204030204" pitchFamily="34" charset="0"/>
              </a:rPr>
              <a:t>(…)</a:t>
            </a:r>
            <a:endParaRPr lang="es-MX" sz="2000" dirty="0">
              <a:solidFill>
                <a:srgbClr val="000000"/>
              </a:solidFill>
              <a:latin typeface="Calibri" panose="020F0502020204030204" pitchFamily="34" charset="0"/>
            </a:endParaRPr>
          </a:p>
          <a:p>
            <a:pPr algn="just"/>
            <a:r>
              <a:rPr lang="es-MX" i="1" dirty="0">
                <a:solidFill>
                  <a:srgbClr val="000000"/>
                </a:solidFill>
                <a:latin typeface="Calibri" panose="020F0502020204030204" pitchFamily="34" charset="0"/>
              </a:rPr>
              <a:t>VIII. La remuneración bruta y neta de todos los Servidores Públicos de base o de confianza, de todas las percepciones, incluyendo sueldos, prestaciones, gratificaciones, primas, comisiones, dietas, bonos, estímulos, ingresos y sistemas de compensación, señalando la periodicidad de dicha remuneración </a:t>
            </a:r>
            <a:endParaRPr lang="es-MX" dirty="0">
              <a:solidFill>
                <a:srgbClr val="000000"/>
              </a:solidFill>
              <a:latin typeface="Calibri" panose="020F0502020204030204" pitchFamily="34" charset="0"/>
            </a:endParaRPr>
          </a:p>
        </p:txBody>
      </p:sp>
      <p:sp>
        <p:nvSpPr>
          <p:cNvPr id="7" name="Rectángulo 6"/>
          <p:cNvSpPr/>
          <p:nvPr/>
        </p:nvSpPr>
        <p:spPr>
          <a:xfrm>
            <a:off x="221759" y="1005696"/>
            <a:ext cx="8598713" cy="1631216"/>
          </a:xfrm>
          <a:prstGeom prst="rect">
            <a:avLst/>
          </a:prstGeom>
        </p:spPr>
        <p:txBody>
          <a:bodyPr wrap="square">
            <a:spAutoFit/>
          </a:bodyPr>
          <a:lstStyle/>
          <a:p>
            <a:pPr algn="just"/>
            <a:r>
              <a:rPr lang="es-MX" sz="2000" b="1" dirty="0" smtClean="0"/>
              <a:t>Lineamientos técnicos generales para la publicación, homologación y estandarización de la información de las Obligaciones Establecidas en el Título Quinto y en la fracción IV del artículo 31 de la Ley General de Transparencia y Acceso a la Información Pública, que deben de difundir los Sujetos Obligados en los Portales de Internet y en la Plataforma Nacional de Transparencia.</a:t>
            </a:r>
            <a:endParaRPr lang="es-MX" sz="2000" b="1" dirty="0"/>
          </a:p>
        </p:txBody>
      </p:sp>
      <p:sp>
        <p:nvSpPr>
          <p:cNvPr id="8" name="Rectángulo 7"/>
          <p:cNvSpPr/>
          <p:nvPr/>
        </p:nvSpPr>
        <p:spPr>
          <a:xfrm>
            <a:off x="202812" y="580579"/>
            <a:ext cx="6169387" cy="415498"/>
          </a:xfrm>
          <a:prstGeom prst="rect">
            <a:avLst/>
          </a:prstGeom>
        </p:spPr>
        <p:txBody>
          <a:bodyPr wrap="square">
            <a:spAutoFit/>
          </a:bodyPr>
          <a:lstStyle/>
          <a:p>
            <a:r>
              <a:rPr lang="es-ES" sz="2100" b="1" dirty="0">
                <a:solidFill>
                  <a:srgbClr val="FF3300"/>
                </a:solidFill>
                <a:ea typeface="Times New Roman" panose="02020603050405020304" pitchFamily="18" charset="0"/>
              </a:rPr>
              <a:t>ACUERDO CONAIP/SNT/ACUERDO/EXT13/04/2016-08</a:t>
            </a:r>
            <a:endParaRPr lang="es-MX" sz="2100" b="1" dirty="0">
              <a:solidFill>
                <a:srgbClr val="FF3300"/>
              </a:solidFill>
            </a:endParaRPr>
          </a:p>
        </p:txBody>
      </p:sp>
      <p:sp>
        <p:nvSpPr>
          <p:cNvPr id="9" name="Rectángulo 8"/>
          <p:cNvSpPr/>
          <p:nvPr/>
        </p:nvSpPr>
        <p:spPr>
          <a:xfrm>
            <a:off x="2844438" y="2636912"/>
            <a:ext cx="6169387" cy="384721"/>
          </a:xfrm>
          <a:prstGeom prst="rect">
            <a:avLst/>
          </a:prstGeom>
        </p:spPr>
        <p:txBody>
          <a:bodyPr wrap="square">
            <a:spAutoFit/>
          </a:bodyPr>
          <a:lstStyle/>
          <a:p>
            <a:pPr algn="r"/>
            <a:r>
              <a:rPr lang="es-ES" sz="1900" b="1" i="1" dirty="0" smtClean="0">
                <a:solidFill>
                  <a:srgbClr val="C00000"/>
                </a:solidFill>
                <a:ea typeface="Times New Roman" panose="02020603050405020304" pitchFamily="18" charset="0"/>
              </a:rPr>
              <a:t>Publicado en el D.O.F. el 4 de mayo de 2016</a:t>
            </a:r>
            <a:endParaRPr lang="es-MX" sz="1900" b="1" i="1" dirty="0">
              <a:solidFill>
                <a:srgbClr val="C00000"/>
              </a:solidFill>
            </a:endParaRPr>
          </a:p>
        </p:txBody>
      </p:sp>
    </p:spTree>
    <p:extLst>
      <p:ext uri="{BB962C8B-B14F-4D97-AF65-F5344CB8AC3E}">
        <p14:creationId xmlns:p14="http://schemas.microsoft.com/office/powerpoint/2010/main" val="271034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25460"/>
            <a:ext cx="9192778"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Formatos Estandarizados en Lineamientos Generales</a:t>
            </a:r>
            <a:endParaRPr lang="es-MX" sz="2800" b="1" cap="small" dirty="0">
              <a:solidFill>
                <a:schemeClr val="bg1"/>
              </a:solidFill>
              <a:effectLst>
                <a:glow rad="63500">
                  <a:schemeClr val="tx1">
                    <a:alpha val="60000"/>
                  </a:schemeClr>
                </a:glow>
              </a:effectLst>
            </a:endParaRPr>
          </a:p>
        </p:txBody>
      </p:sp>
      <p:sp>
        <p:nvSpPr>
          <p:cNvPr id="6" name="Marcador de número de diapositiva 5"/>
          <p:cNvSpPr>
            <a:spLocks noGrp="1"/>
          </p:cNvSpPr>
          <p:nvPr>
            <p:ph type="sldNum" sz="quarter" idx="12"/>
          </p:nvPr>
        </p:nvSpPr>
        <p:spPr/>
        <p:txBody>
          <a:bodyPr/>
          <a:lstStyle/>
          <a:p>
            <a:pPr>
              <a:defRPr/>
            </a:pPr>
            <a:fld id="{BD43386B-512A-4F48-AC60-1F2A615D5642}" type="slidenum">
              <a:rPr lang="es-MX" smtClean="0"/>
              <a:pPr>
                <a:defRPr/>
              </a:pPr>
              <a:t>34</a:t>
            </a:fld>
            <a:endParaRPr lang="es-MX" dirty="0"/>
          </a:p>
        </p:txBody>
      </p:sp>
      <p:graphicFrame>
        <p:nvGraphicFramePr>
          <p:cNvPr id="3" name="Tabla 2"/>
          <p:cNvGraphicFramePr>
            <a:graphicFrameLocks noGrp="1"/>
          </p:cNvGraphicFramePr>
          <p:nvPr>
            <p:extLst/>
          </p:nvPr>
        </p:nvGraphicFramePr>
        <p:xfrm>
          <a:off x="323528" y="908720"/>
          <a:ext cx="8568952" cy="1008112"/>
        </p:xfrm>
        <a:graphic>
          <a:graphicData uri="http://schemas.openxmlformats.org/drawingml/2006/table">
            <a:tbl>
              <a:tblPr>
                <a:tableStyleId>{5C22544A-7EE6-4342-B048-85BDC9FD1C3A}</a:tableStyleId>
              </a:tblPr>
              <a:tblGrid>
                <a:gridCol w="3601872"/>
                <a:gridCol w="1199968"/>
                <a:gridCol w="1382913"/>
                <a:gridCol w="1198985"/>
                <a:gridCol w="1185214"/>
              </a:tblGrid>
              <a:tr h="864096">
                <a:tc>
                  <a:txBody>
                    <a:bodyPr/>
                    <a:lstStyle/>
                    <a:p>
                      <a:pPr algn="ctr">
                        <a:spcBef>
                          <a:spcPts val="200"/>
                        </a:spcBef>
                        <a:spcAft>
                          <a:spcPts val="200"/>
                        </a:spcAft>
                      </a:pPr>
                      <a:r>
                        <a:rPr lang="es-ES" sz="900" dirty="0">
                          <a:effectLst/>
                        </a:rPr>
                        <a:t>Tipo de integrante del sujeto obligado </a:t>
                      </a:r>
                      <a:r>
                        <a:rPr lang="es-ES" sz="900" b="1" dirty="0">
                          <a:effectLst/>
                        </a:rPr>
                        <a:t>(funcionario, servidor(a) público(a), empleado, y/o toda persona que desempeñe un empleo, cargo o comisión </a:t>
                      </a:r>
                      <a:r>
                        <a:rPr lang="es-ES" sz="900" dirty="0">
                          <a:effectLst/>
                        </a:rPr>
                        <a:t>y/o ejerzan actos de autoridad, representante popular, miembro del poder judicial, miembro de órgano autónomo [especificar denominación], personal de confianza, prestador de servicios profesionales, otro [especificar denominación])</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spcBef>
                          <a:spcPts val="200"/>
                        </a:spcBef>
                        <a:spcAft>
                          <a:spcPts val="200"/>
                        </a:spcAft>
                      </a:pPr>
                      <a:r>
                        <a:rPr lang="es-ES" sz="1000" b="1" dirty="0">
                          <a:effectLst/>
                        </a:rPr>
                        <a:t>Clave o nivel del puesto</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spcBef>
                          <a:spcPts val="200"/>
                        </a:spcBef>
                        <a:spcAft>
                          <a:spcPts val="200"/>
                        </a:spcAft>
                      </a:pPr>
                      <a:r>
                        <a:rPr lang="es-ES" sz="1000" b="1" dirty="0">
                          <a:effectLst/>
                        </a:rPr>
                        <a:t>Denominación del puesto</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spcBef>
                          <a:spcPts val="200"/>
                        </a:spcBef>
                        <a:spcAft>
                          <a:spcPts val="200"/>
                        </a:spcAft>
                      </a:pPr>
                      <a:r>
                        <a:rPr lang="es-ES" sz="1000" b="1" dirty="0">
                          <a:effectLst/>
                        </a:rPr>
                        <a:t>Denominación del cargo</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spcBef>
                          <a:spcPts val="200"/>
                        </a:spcBef>
                        <a:spcAft>
                          <a:spcPts val="200"/>
                        </a:spcAft>
                      </a:pPr>
                      <a:r>
                        <a:rPr lang="es-ES" sz="1000" b="1" dirty="0">
                          <a:effectLst/>
                        </a:rPr>
                        <a:t>Área de adscripción</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r>
              <a:tr h="144016">
                <a:tc>
                  <a:txBody>
                    <a:bodyPr/>
                    <a:lstStyle/>
                    <a:p>
                      <a:pPr algn="ctr">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spcBef>
                          <a:spcPts val="200"/>
                        </a:spcBef>
                        <a:spcAft>
                          <a:spcPts val="200"/>
                        </a:spcAft>
                      </a:pPr>
                      <a:r>
                        <a:rPr lang="es-ES" sz="900">
                          <a:effectLst/>
                        </a:rPr>
                        <a:t> </a:t>
                      </a:r>
                      <a:endParaRPr lang="es-MX" sz="18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spcBef>
                          <a:spcPts val="200"/>
                        </a:spcBef>
                        <a:spcAft>
                          <a:spcPts val="200"/>
                        </a:spcAft>
                      </a:pPr>
                      <a:r>
                        <a:rPr lang="es-ES" sz="900">
                          <a:effectLst/>
                        </a:rPr>
                        <a:t> </a:t>
                      </a:r>
                      <a:endParaRPr lang="es-MX" sz="18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r>
            </a:tbl>
          </a:graphicData>
        </a:graphic>
      </p:graphicFrame>
      <p:graphicFrame>
        <p:nvGraphicFramePr>
          <p:cNvPr id="4" name="Tabla 3"/>
          <p:cNvGraphicFramePr>
            <a:graphicFrameLocks noGrp="1"/>
          </p:cNvGraphicFramePr>
          <p:nvPr>
            <p:extLst/>
          </p:nvPr>
        </p:nvGraphicFramePr>
        <p:xfrm>
          <a:off x="323528" y="2032385"/>
          <a:ext cx="8568951" cy="1252264"/>
        </p:xfrm>
        <a:graphic>
          <a:graphicData uri="http://schemas.openxmlformats.org/drawingml/2006/table">
            <a:tbl>
              <a:tblPr>
                <a:tableStyleId>{5C22544A-7EE6-4342-B048-85BDC9FD1C3A}</a:tableStyleId>
              </a:tblPr>
              <a:tblGrid>
                <a:gridCol w="1439249"/>
                <a:gridCol w="1297055"/>
                <a:gridCol w="1221401"/>
                <a:gridCol w="1044571"/>
                <a:gridCol w="1544982"/>
                <a:gridCol w="2021693"/>
              </a:tblGrid>
              <a:tr h="748135">
                <a:tc gridSpan="3">
                  <a:txBody>
                    <a:bodyPr/>
                    <a:lstStyle/>
                    <a:p>
                      <a:pPr algn="ctr">
                        <a:spcBef>
                          <a:spcPts val="200"/>
                        </a:spcBef>
                        <a:spcAft>
                          <a:spcPts val="200"/>
                        </a:spcAft>
                      </a:pPr>
                      <a:r>
                        <a:rPr lang="es-ES" sz="1000" b="1" dirty="0">
                          <a:effectLst/>
                        </a:rPr>
                        <a:t>Nombre completo del servidor público </a:t>
                      </a:r>
                      <a:r>
                        <a:rPr lang="es-ES" sz="1000" dirty="0">
                          <a:effectLst/>
                        </a:rPr>
                        <a:t>y/o toda persona que desempeñe un empleo, cargo o comisión y/o ejerzan actos de autoridad</a:t>
                      </a:r>
                      <a:endParaRPr lang="es-MX" sz="10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hMerge="1">
                  <a:txBody>
                    <a:bodyPr/>
                    <a:lstStyle/>
                    <a:p>
                      <a:endParaRPr lang="es-MX"/>
                    </a:p>
                  </a:txBody>
                  <a:tcPr/>
                </a:tc>
                <a:tc hMerge="1">
                  <a:txBody>
                    <a:bodyPr/>
                    <a:lstStyle/>
                    <a:p>
                      <a:endParaRPr lang="es-MX"/>
                    </a:p>
                  </a:txBody>
                  <a:tcPr/>
                </a:tc>
                <a:tc>
                  <a:txBody>
                    <a:bodyPr/>
                    <a:lstStyle/>
                    <a:p>
                      <a:pPr algn="ctr">
                        <a:spcBef>
                          <a:spcPts val="200"/>
                        </a:spcBef>
                        <a:spcAft>
                          <a:spcPts val="200"/>
                        </a:spcAft>
                      </a:pPr>
                      <a:r>
                        <a:rPr lang="es-ES" sz="1000" b="1" dirty="0">
                          <a:effectLst/>
                        </a:rPr>
                        <a:t>Sexo: </a:t>
                      </a:r>
                      <a:r>
                        <a:rPr lang="es-ES" sz="1000" dirty="0">
                          <a:effectLst/>
                        </a:rPr>
                        <a:t>Femenino / Masculino</a:t>
                      </a:r>
                      <a:endParaRPr lang="es-MX" sz="10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spcBef>
                          <a:spcPts val="200"/>
                        </a:spcBef>
                        <a:spcAft>
                          <a:spcPts val="200"/>
                        </a:spcAft>
                      </a:pPr>
                      <a:r>
                        <a:rPr lang="es-ES" sz="1000" b="1" dirty="0">
                          <a:effectLst/>
                        </a:rPr>
                        <a:t>Remuneración  mensual bruta</a:t>
                      </a:r>
                      <a:endParaRPr lang="es-MX" sz="1000" b="1" dirty="0">
                        <a:effectLst/>
                      </a:endParaRPr>
                    </a:p>
                    <a:p>
                      <a:pPr algn="ctr">
                        <a:spcBef>
                          <a:spcPts val="200"/>
                        </a:spcBef>
                        <a:spcAft>
                          <a:spcPts val="200"/>
                        </a:spcAft>
                      </a:pPr>
                      <a:r>
                        <a:rPr lang="es-ES" sz="1000" dirty="0">
                          <a:effectLst/>
                        </a:rPr>
                        <a:t>(Pesos mexicanos/ Otra moneda [especificar nombre y nacionalidad de ésta])</a:t>
                      </a:r>
                      <a:endParaRPr lang="es-MX" sz="10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spcBef>
                          <a:spcPts val="200"/>
                        </a:spcBef>
                        <a:spcAft>
                          <a:spcPts val="200"/>
                        </a:spcAft>
                      </a:pPr>
                      <a:r>
                        <a:rPr lang="es-ES" sz="1000" b="1" dirty="0">
                          <a:effectLst/>
                        </a:rPr>
                        <a:t>Remuneración mensual neta</a:t>
                      </a:r>
                      <a:endParaRPr lang="es-MX" sz="1000" b="1" dirty="0">
                        <a:effectLst/>
                      </a:endParaRPr>
                    </a:p>
                    <a:p>
                      <a:pPr algn="ctr">
                        <a:spcBef>
                          <a:spcPts val="200"/>
                        </a:spcBef>
                        <a:spcAft>
                          <a:spcPts val="200"/>
                        </a:spcAft>
                      </a:pPr>
                      <a:r>
                        <a:rPr lang="es-ES" sz="1000" dirty="0">
                          <a:effectLst/>
                        </a:rPr>
                        <a:t>(Pesos mexicanos/Otra moneda [especificar nombre y nacionalidad de ésta])</a:t>
                      </a:r>
                      <a:endParaRPr lang="es-MX" sz="10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r>
              <a:tr h="134664">
                <a:tc>
                  <a:txBody>
                    <a:bodyPr/>
                    <a:lstStyle/>
                    <a:p>
                      <a:pPr algn="ctr">
                        <a:spcBef>
                          <a:spcPts val="200"/>
                        </a:spcBef>
                        <a:spcAft>
                          <a:spcPts val="200"/>
                        </a:spcAft>
                      </a:pPr>
                      <a:r>
                        <a:rPr lang="es-ES" sz="1000" dirty="0">
                          <a:effectLst/>
                        </a:rPr>
                        <a:t>Nombre(s)</a:t>
                      </a:r>
                      <a:endParaRPr lang="es-MX" sz="10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spcBef>
                          <a:spcPts val="200"/>
                        </a:spcBef>
                        <a:spcAft>
                          <a:spcPts val="200"/>
                        </a:spcAft>
                      </a:pPr>
                      <a:r>
                        <a:rPr lang="es-ES" sz="1000" dirty="0">
                          <a:effectLst/>
                        </a:rPr>
                        <a:t>Primer apellido</a:t>
                      </a:r>
                      <a:endParaRPr lang="es-MX" sz="10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spcBef>
                          <a:spcPts val="200"/>
                        </a:spcBef>
                        <a:spcAft>
                          <a:spcPts val="200"/>
                        </a:spcAft>
                      </a:pPr>
                      <a:r>
                        <a:rPr lang="es-ES" sz="1000" dirty="0">
                          <a:effectLst/>
                        </a:rPr>
                        <a:t>Segundo apellido</a:t>
                      </a:r>
                      <a:endParaRPr lang="es-MX" sz="10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spcBef>
                          <a:spcPts val="200"/>
                        </a:spcBef>
                        <a:spcAft>
                          <a:spcPts val="200"/>
                        </a:spcAft>
                      </a:pPr>
                      <a:r>
                        <a:rPr lang="es-ES" sz="1000" dirty="0">
                          <a:effectLst/>
                        </a:rPr>
                        <a:t> </a:t>
                      </a:r>
                      <a:endParaRPr lang="es-MX" sz="10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spcBef>
                          <a:spcPts val="200"/>
                        </a:spcBef>
                        <a:spcAft>
                          <a:spcPts val="200"/>
                        </a:spcAft>
                      </a:pPr>
                      <a:r>
                        <a:rPr lang="es-ES" sz="1000" dirty="0">
                          <a:effectLst/>
                        </a:rPr>
                        <a:t> </a:t>
                      </a:r>
                      <a:endParaRPr lang="es-MX" sz="10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spcBef>
                          <a:spcPts val="200"/>
                        </a:spcBef>
                        <a:spcAft>
                          <a:spcPts val="200"/>
                        </a:spcAft>
                      </a:pPr>
                      <a:r>
                        <a:rPr lang="es-ES" sz="1000" dirty="0">
                          <a:effectLst/>
                        </a:rPr>
                        <a:t> </a:t>
                      </a:r>
                      <a:endParaRPr lang="es-MX" sz="10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r>
              <a:tr h="134664">
                <a:tc>
                  <a:txBody>
                    <a:bodyPr/>
                    <a:lstStyle/>
                    <a:p>
                      <a:pPr algn="ctr">
                        <a:spcBef>
                          <a:spcPts val="200"/>
                        </a:spcBef>
                        <a:spcAft>
                          <a:spcPts val="200"/>
                        </a:spcAft>
                      </a:pPr>
                      <a:r>
                        <a:rPr lang="es-ES" sz="600" dirty="0">
                          <a:effectLst/>
                        </a:rPr>
                        <a:t> </a:t>
                      </a:r>
                      <a:endParaRPr lang="es-MX"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spcBef>
                          <a:spcPts val="200"/>
                        </a:spcBef>
                        <a:spcAft>
                          <a:spcPts val="200"/>
                        </a:spcAft>
                      </a:pPr>
                      <a:r>
                        <a:rPr lang="es-ES" sz="600">
                          <a:effectLst/>
                        </a:rPr>
                        <a:t> </a:t>
                      </a:r>
                      <a:endParaRPr lang="es-MX"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spcBef>
                          <a:spcPts val="200"/>
                        </a:spcBef>
                        <a:spcAft>
                          <a:spcPts val="200"/>
                        </a:spcAft>
                      </a:pPr>
                      <a:r>
                        <a:rPr lang="es-ES" sz="600">
                          <a:effectLst/>
                        </a:rPr>
                        <a:t> </a:t>
                      </a:r>
                      <a:endParaRPr lang="es-MX"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spcBef>
                          <a:spcPts val="200"/>
                        </a:spcBef>
                        <a:spcAft>
                          <a:spcPts val="200"/>
                        </a:spcAft>
                      </a:pPr>
                      <a:r>
                        <a:rPr lang="es-ES" sz="600">
                          <a:effectLst/>
                        </a:rPr>
                        <a:t> </a:t>
                      </a:r>
                      <a:endParaRPr lang="es-MX" sz="12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spcBef>
                          <a:spcPts val="200"/>
                        </a:spcBef>
                        <a:spcAft>
                          <a:spcPts val="200"/>
                        </a:spcAft>
                      </a:pPr>
                      <a:r>
                        <a:rPr lang="es-ES" sz="600" dirty="0">
                          <a:effectLst/>
                        </a:rPr>
                        <a:t> </a:t>
                      </a:r>
                      <a:endParaRPr lang="es-MX" sz="12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spcBef>
                          <a:spcPts val="200"/>
                        </a:spcBef>
                        <a:spcAft>
                          <a:spcPts val="200"/>
                        </a:spcAft>
                      </a:pPr>
                      <a:r>
                        <a:rPr lang="es-ES" sz="600" dirty="0">
                          <a:effectLst/>
                        </a:rPr>
                        <a:t> </a:t>
                      </a:r>
                      <a:endParaRPr lang="es-MX" sz="1200" dirty="0">
                        <a:effectLst/>
                        <a:latin typeface="Times New Roman" panose="02020603050405020304" pitchFamily="18" charset="0"/>
                        <a:ea typeface="Times New Roman" panose="02020603050405020304" pitchFamily="18" charset="0"/>
                      </a:endParaRPr>
                    </a:p>
                  </a:txBody>
                  <a:tcPr marL="45720" marR="45720" marT="0" marB="0" anchor="ctr"/>
                </a:tc>
              </a:tr>
            </a:tbl>
          </a:graphicData>
        </a:graphic>
      </p:graphicFrame>
      <p:sp>
        <p:nvSpPr>
          <p:cNvPr id="10" name="Rectángulo 9"/>
          <p:cNvSpPr/>
          <p:nvPr/>
        </p:nvSpPr>
        <p:spPr>
          <a:xfrm>
            <a:off x="251520" y="620688"/>
            <a:ext cx="3358355" cy="233397"/>
          </a:xfrm>
          <a:prstGeom prst="rect">
            <a:avLst/>
          </a:prstGeom>
        </p:spPr>
        <p:txBody>
          <a:bodyPr wrap="none">
            <a:spAutoFit/>
          </a:bodyPr>
          <a:lstStyle/>
          <a:p>
            <a:pPr marR="539750" algn="just">
              <a:lnSpc>
                <a:spcPts val="1080"/>
              </a:lnSpc>
              <a:spcAft>
                <a:spcPts val="505"/>
              </a:spcAft>
            </a:pPr>
            <a:r>
              <a:rPr lang="es-ES" sz="1600" b="1" dirty="0">
                <a:latin typeface="+mj-lt"/>
                <a:ea typeface="Times New Roman" panose="02020603050405020304" pitchFamily="18" charset="0"/>
              </a:rPr>
              <a:t>Formato 8. LGT_Art_70_Fr_VIII</a:t>
            </a:r>
            <a:endParaRPr lang="es-MX" sz="2800" dirty="0">
              <a:effectLst/>
              <a:latin typeface="+mj-lt"/>
              <a:ea typeface="Times New Roman" panose="02020603050405020304" pitchFamily="18" charset="0"/>
            </a:endParaRPr>
          </a:p>
        </p:txBody>
      </p:sp>
      <p:graphicFrame>
        <p:nvGraphicFramePr>
          <p:cNvPr id="11" name="Tabla 10"/>
          <p:cNvGraphicFramePr>
            <a:graphicFrameLocks noGrp="1"/>
          </p:cNvGraphicFramePr>
          <p:nvPr>
            <p:extLst/>
          </p:nvPr>
        </p:nvGraphicFramePr>
        <p:xfrm>
          <a:off x="251520" y="3367625"/>
          <a:ext cx="8640960" cy="1175681"/>
        </p:xfrm>
        <a:graphic>
          <a:graphicData uri="http://schemas.openxmlformats.org/drawingml/2006/table">
            <a:tbl>
              <a:tblPr>
                <a:tableStyleId>{5C22544A-7EE6-4342-B048-85BDC9FD1C3A}</a:tableStyleId>
              </a:tblPr>
              <a:tblGrid>
                <a:gridCol w="965780"/>
                <a:gridCol w="1043213"/>
                <a:gridCol w="952164"/>
                <a:gridCol w="1008324"/>
                <a:gridCol w="1042362"/>
                <a:gridCol w="892813"/>
                <a:gridCol w="921320"/>
                <a:gridCol w="970033"/>
                <a:gridCol w="844951"/>
              </a:tblGrid>
              <a:tr h="1068041">
                <a:tc>
                  <a:txBody>
                    <a:bodyPr/>
                    <a:lstStyle/>
                    <a:p>
                      <a:pPr algn="ctr">
                        <a:lnSpc>
                          <a:spcPts val="800"/>
                        </a:lnSpc>
                        <a:spcBef>
                          <a:spcPts val="200"/>
                        </a:spcBef>
                        <a:spcAft>
                          <a:spcPts val="200"/>
                        </a:spcAft>
                      </a:pPr>
                      <a:r>
                        <a:rPr lang="es-ES" sz="1000" b="1" dirty="0">
                          <a:effectLst/>
                        </a:rPr>
                        <a:t>Percepciones adicionales en </a:t>
                      </a:r>
                      <a:r>
                        <a:rPr lang="es-ES" sz="1000" b="1" dirty="0" smtClean="0">
                          <a:effectLst/>
                        </a:rPr>
                        <a:t>efectivo</a:t>
                      </a:r>
                    </a:p>
                    <a:p>
                      <a:pPr algn="ctr">
                        <a:lnSpc>
                          <a:spcPts val="800"/>
                        </a:lnSpc>
                        <a:spcBef>
                          <a:spcPts val="200"/>
                        </a:spcBef>
                        <a:spcAft>
                          <a:spcPts val="200"/>
                        </a:spcAft>
                      </a:pPr>
                      <a:r>
                        <a:rPr lang="es-ES" sz="900" dirty="0" smtClean="0">
                          <a:effectLst/>
                        </a:rPr>
                        <a:t>(Pesos </a:t>
                      </a:r>
                      <a:r>
                        <a:rPr lang="es-ES" sz="900" dirty="0">
                          <a:effectLst/>
                        </a:rPr>
                        <a:t>mexicanos / Otra moneda [especificar nombre y nacionalidad de ésta])</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Percepciones adicionales en especie</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Periodicidad</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Ingresos</a:t>
                      </a:r>
                      <a:endParaRPr lang="es-MX" sz="2000" b="1" dirty="0">
                        <a:effectLst/>
                      </a:endParaRPr>
                    </a:p>
                    <a:p>
                      <a:pPr algn="ctr">
                        <a:lnSpc>
                          <a:spcPts val="800"/>
                        </a:lnSpc>
                        <a:spcBef>
                          <a:spcPts val="200"/>
                        </a:spcBef>
                        <a:spcAft>
                          <a:spcPts val="200"/>
                        </a:spcAft>
                      </a:pPr>
                      <a:r>
                        <a:rPr lang="es-ES" sz="900" dirty="0">
                          <a:effectLst/>
                        </a:rPr>
                        <a:t>(Pesos mexicanos / Otra moneda [especificar nombre y nacionalidad de ésta])</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Sistemas de compensación</a:t>
                      </a:r>
                      <a:endParaRPr lang="es-MX" sz="2000" b="1" dirty="0">
                        <a:effectLst/>
                      </a:endParaRPr>
                    </a:p>
                    <a:p>
                      <a:pPr algn="ctr">
                        <a:lnSpc>
                          <a:spcPts val="800"/>
                        </a:lnSpc>
                        <a:spcBef>
                          <a:spcPts val="200"/>
                        </a:spcBef>
                        <a:spcAft>
                          <a:spcPts val="200"/>
                        </a:spcAft>
                      </a:pPr>
                      <a:r>
                        <a:rPr lang="es-ES" sz="900" dirty="0">
                          <a:effectLst/>
                        </a:rPr>
                        <a:t>(Pesos mexicanos / Otra moneda [especificar nombre y nacionalidad de ésta])</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Periodicidad</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Gratificaciones</a:t>
                      </a:r>
                      <a:endParaRPr lang="es-MX" sz="2000" b="1" dirty="0">
                        <a:effectLst/>
                      </a:endParaRPr>
                    </a:p>
                    <a:p>
                      <a:pPr algn="ctr">
                        <a:lnSpc>
                          <a:spcPts val="800"/>
                        </a:lnSpc>
                        <a:spcBef>
                          <a:spcPts val="200"/>
                        </a:spcBef>
                        <a:spcAft>
                          <a:spcPts val="200"/>
                        </a:spcAft>
                      </a:pPr>
                      <a:r>
                        <a:rPr lang="es-ES" sz="900" dirty="0">
                          <a:effectLst/>
                        </a:rPr>
                        <a:t>(Pesos mexicanos / Otra moneda [especificar nombre y nacionalidad de ésta])</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Periodicidad</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Primas</a:t>
                      </a:r>
                      <a:endParaRPr lang="es-MX" sz="2000" b="1" dirty="0">
                        <a:effectLst/>
                      </a:endParaRPr>
                    </a:p>
                    <a:p>
                      <a:pPr algn="ctr">
                        <a:lnSpc>
                          <a:spcPts val="800"/>
                        </a:lnSpc>
                        <a:spcBef>
                          <a:spcPts val="200"/>
                        </a:spcBef>
                        <a:spcAft>
                          <a:spcPts val="200"/>
                        </a:spcAft>
                      </a:pPr>
                      <a:r>
                        <a:rPr lang="es-ES" sz="900" dirty="0">
                          <a:effectLst/>
                        </a:rPr>
                        <a:t>(Pesos mexicanos/ Otra moneda [especificar nombre y nacionalidad de ésta])</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r>
              <a:tr h="107640">
                <a:tc>
                  <a:txBody>
                    <a:bodyPr/>
                    <a:lstStyle/>
                    <a:p>
                      <a:pPr algn="ctr">
                        <a:lnSpc>
                          <a:spcPts val="800"/>
                        </a:lnSpc>
                        <a:spcBef>
                          <a:spcPts val="200"/>
                        </a:spcBef>
                        <a:spcAft>
                          <a:spcPts val="20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tc>
              </a:tr>
            </a:tbl>
          </a:graphicData>
        </a:graphic>
      </p:graphicFrame>
      <p:graphicFrame>
        <p:nvGraphicFramePr>
          <p:cNvPr id="12" name="Tabla 11"/>
          <p:cNvGraphicFramePr>
            <a:graphicFrameLocks noGrp="1"/>
          </p:cNvGraphicFramePr>
          <p:nvPr>
            <p:extLst/>
          </p:nvPr>
        </p:nvGraphicFramePr>
        <p:xfrm>
          <a:off x="251520" y="4727567"/>
          <a:ext cx="8640959" cy="871728"/>
        </p:xfrm>
        <a:graphic>
          <a:graphicData uri="http://schemas.openxmlformats.org/drawingml/2006/table">
            <a:tbl>
              <a:tblPr>
                <a:tableStyleId>{5C22544A-7EE6-4342-B048-85BDC9FD1C3A}</a:tableStyleId>
              </a:tblPr>
              <a:tblGrid>
                <a:gridCol w="953087"/>
                <a:gridCol w="968881"/>
                <a:gridCol w="953087"/>
                <a:gridCol w="968881"/>
                <a:gridCol w="953087"/>
                <a:gridCol w="968881"/>
                <a:gridCol w="953087"/>
                <a:gridCol w="968881"/>
                <a:gridCol w="953087"/>
              </a:tblGrid>
              <a:tr h="0">
                <a:tc>
                  <a:txBody>
                    <a:bodyPr/>
                    <a:lstStyle/>
                    <a:p>
                      <a:pPr algn="ctr">
                        <a:lnSpc>
                          <a:spcPts val="800"/>
                        </a:lnSpc>
                        <a:spcBef>
                          <a:spcPts val="200"/>
                        </a:spcBef>
                        <a:spcAft>
                          <a:spcPts val="200"/>
                        </a:spcAft>
                      </a:pPr>
                      <a:r>
                        <a:rPr lang="es-ES" sz="1000" b="1" dirty="0">
                          <a:effectLst/>
                        </a:rPr>
                        <a:t>Periodicidad</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Comisiones</a:t>
                      </a:r>
                      <a:endParaRPr lang="es-MX" sz="2000" b="1" dirty="0">
                        <a:effectLst/>
                      </a:endParaRPr>
                    </a:p>
                    <a:p>
                      <a:pPr algn="ctr">
                        <a:lnSpc>
                          <a:spcPts val="800"/>
                        </a:lnSpc>
                        <a:spcBef>
                          <a:spcPts val="200"/>
                        </a:spcBef>
                        <a:spcAft>
                          <a:spcPts val="200"/>
                        </a:spcAft>
                      </a:pPr>
                      <a:r>
                        <a:rPr lang="es-ES" sz="900" dirty="0">
                          <a:effectLst/>
                        </a:rPr>
                        <a:t>(Pesos mexicanos / Otra moneda [especificar nombre y nacionalidad de ésta])</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Periodicidad</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Dietas</a:t>
                      </a:r>
                      <a:endParaRPr lang="es-MX" sz="2000" b="1" dirty="0">
                        <a:effectLst/>
                      </a:endParaRPr>
                    </a:p>
                    <a:p>
                      <a:pPr algn="ctr">
                        <a:lnSpc>
                          <a:spcPts val="800"/>
                        </a:lnSpc>
                        <a:spcBef>
                          <a:spcPts val="200"/>
                        </a:spcBef>
                        <a:spcAft>
                          <a:spcPts val="200"/>
                        </a:spcAft>
                      </a:pPr>
                      <a:r>
                        <a:rPr lang="es-ES" sz="900" dirty="0">
                          <a:effectLst/>
                        </a:rPr>
                        <a:t>(Pesos mexicanos / Otra moneda [especificar nombre y nacionalidad de ésta])</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Periodicidad</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Bonos</a:t>
                      </a:r>
                      <a:endParaRPr lang="es-MX" sz="2000" b="1" dirty="0">
                        <a:effectLst/>
                      </a:endParaRPr>
                    </a:p>
                    <a:p>
                      <a:pPr algn="ctr">
                        <a:lnSpc>
                          <a:spcPts val="800"/>
                        </a:lnSpc>
                        <a:spcBef>
                          <a:spcPts val="200"/>
                        </a:spcBef>
                        <a:spcAft>
                          <a:spcPts val="200"/>
                        </a:spcAft>
                      </a:pPr>
                      <a:r>
                        <a:rPr lang="es-ES" sz="900" dirty="0">
                          <a:effectLst/>
                        </a:rPr>
                        <a:t>(Pesos mexicanos / Otra moneda [especificar nombre y nacionalidad de ésta])</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Periodicidad</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Estímulos</a:t>
                      </a:r>
                      <a:endParaRPr lang="es-MX" sz="2000" b="1" dirty="0">
                        <a:effectLst/>
                      </a:endParaRPr>
                    </a:p>
                    <a:p>
                      <a:pPr algn="ctr">
                        <a:lnSpc>
                          <a:spcPts val="800"/>
                        </a:lnSpc>
                        <a:spcBef>
                          <a:spcPts val="200"/>
                        </a:spcBef>
                        <a:spcAft>
                          <a:spcPts val="200"/>
                        </a:spcAft>
                      </a:pPr>
                      <a:r>
                        <a:rPr lang="es-ES" sz="900" dirty="0">
                          <a:effectLst/>
                        </a:rPr>
                        <a:t>(Pesos mexicanos / Otra moneda [especificar nombre y nacionalidad de ésta])</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Periodicidad</a:t>
                      </a:r>
                      <a:endParaRPr lang="es-MX" sz="2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r>
              <a:tr h="0">
                <a:tc>
                  <a:txBody>
                    <a:bodyPr/>
                    <a:lstStyle/>
                    <a:p>
                      <a:pPr algn="ctr">
                        <a:lnSpc>
                          <a:spcPts val="800"/>
                        </a:lnSpc>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1800" dirty="0">
                        <a:effectLst/>
                        <a:latin typeface="Times New Roman" panose="02020603050405020304" pitchFamily="18" charset="0"/>
                        <a:ea typeface="Times New Roman" panose="02020603050405020304" pitchFamily="18" charset="0"/>
                      </a:endParaRPr>
                    </a:p>
                  </a:txBody>
                  <a:tcPr marL="45720" marR="45720" marT="0" marB="0" anchor="ctr"/>
                </a:tc>
              </a:tr>
            </a:tbl>
          </a:graphicData>
        </a:graphic>
      </p:graphicFrame>
      <p:graphicFrame>
        <p:nvGraphicFramePr>
          <p:cNvPr id="13" name="Tabla 12"/>
          <p:cNvGraphicFramePr>
            <a:graphicFrameLocks noGrp="1"/>
          </p:cNvGraphicFramePr>
          <p:nvPr>
            <p:extLst/>
          </p:nvPr>
        </p:nvGraphicFramePr>
        <p:xfrm>
          <a:off x="253062" y="5778211"/>
          <a:ext cx="8639419" cy="674060"/>
        </p:xfrm>
        <a:graphic>
          <a:graphicData uri="http://schemas.openxmlformats.org/drawingml/2006/table">
            <a:tbl>
              <a:tblPr>
                <a:tableStyleId>{5C22544A-7EE6-4342-B048-85BDC9FD1C3A}</a:tableStyleId>
              </a:tblPr>
              <a:tblGrid>
                <a:gridCol w="1672730"/>
                <a:gridCol w="1151732"/>
                <a:gridCol w="1697539"/>
                <a:gridCol w="1287230"/>
                <a:gridCol w="1151732"/>
                <a:gridCol w="1678456"/>
              </a:tblGrid>
              <a:tr h="556033">
                <a:tc>
                  <a:txBody>
                    <a:bodyPr/>
                    <a:lstStyle/>
                    <a:p>
                      <a:pPr algn="ctr">
                        <a:lnSpc>
                          <a:spcPts val="800"/>
                        </a:lnSpc>
                        <a:spcBef>
                          <a:spcPts val="200"/>
                        </a:spcBef>
                        <a:spcAft>
                          <a:spcPts val="200"/>
                        </a:spcAft>
                      </a:pPr>
                      <a:r>
                        <a:rPr lang="es-ES" sz="1000" b="1" dirty="0">
                          <a:effectLst/>
                        </a:rPr>
                        <a:t>Apoyos económicos</a:t>
                      </a:r>
                      <a:endParaRPr lang="es-MX" sz="1000" b="1" dirty="0">
                        <a:effectLst/>
                      </a:endParaRPr>
                    </a:p>
                    <a:p>
                      <a:pPr algn="ctr">
                        <a:lnSpc>
                          <a:spcPts val="800"/>
                        </a:lnSpc>
                        <a:spcBef>
                          <a:spcPts val="200"/>
                        </a:spcBef>
                        <a:spcAft>
                          <a:spcPts val="200"/>
                        </a:spcAft>
                      </a:pPr>
                      <a:r>
                        <a:rPr lang="es-ES" sz="900" dirty="0">
                          <a:effectLst/>
                        </a:rPr>
                        <a:t>(Pesos mexicanos / Otra moneda [especificar nombre y nacionalidad de ésta])</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Periodicidad</a:t>
                      </a:r>
                      <a:endParaRPr lang="es-MX" sz="1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Prestaciones económicas</a:t>
                      </a:r>
                      <a:endParaRPr lang="es-MX" sz="1000" b="1" dirty="0">
                        <a:effectLst/>
                      </a:endParaRPr>
                    </a:p>
                    <a:p>
                      <a:pPr algn="ctr">
                        <a:lnSpc>
                          <a:spcPts val="800"/>
                        </a:lnSpc>
                        <a:spcBef>
                          <a:spcPts val="200"/>
                        </a:spcBef>
                        <a:spcAft>
                          <a:spcPts val="200"/>
                        </a:spcAft>
                      </a:pPr>
                      <a:r>
                        <a:rPr lang="es-ES" sz="900" dirty="0">
                          <a:effectLst/>
                        </a:rPr>
                        <a:t>(Pesos mexicanos / Otra moneda [especificar nombre y nacionalidad de ésta])</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Prestaciones en especie</a:t>
                      </a:r>
                      <a:endParaRPr lang="es-MX" sz="1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Periodicidad</a:t>
                      </a:r>
                      <a:endParaRPr lang="es-MX" sz="1000" b="1"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c>
                  <a:txBody>
                    <a:bodyPr/>
                    <a:lstStyle/>
                    <a:p>
                      <a:pPr algn="ctr">
                        <a:lnSpc>
                          <a:spcPts val="800"/>
                        </a:lnSpc>
                        <a:spcBef>
                          <a:spcPts val="200"/>
                        </a:spcBef>
                        <a:spcAft>
                          <a:spcPts val="200"/>
                        </a:spcAft>
                      </a:pPr>
                      <a:r>
                        <a:rPr lang="es-ES" sz="1000" b="1" dirty="0">
                          <a:effectLst/>
                        </a:rPr>
                        <a:t>Otro tipo de percepción</a:t>
                      </a:r>
                      <a:endParaRPr lang="es-MX" sz="1000" b="1" dirty="0">
                        <a:effectLst/>
                      </a:endParaRPr>
                    </a:p>
                    <a:p>
                      <a:pPr algn="ctr">
                        <a:lnSpc>
                          <a:spcPts val="800"/>
                        </a:lnSpc>
                        <a:spcBef>
                          <a:spcPts val="200"/>
                        </a:spcBef>
                        <a:spcAft>
                          <a:spcPts val="200"/>
                        </a:spcAft>
                      </a:pPr>
                      <a:r>
                        <a:rPr lang="es-ES" sz="900" dirty="0">
                          <a:effectLst/>
                        </a:rPr>
                        <a:t>(Pesos mexicanos / Otra moneda [especificar nombre y nacionalidad de ésta]))</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solidFill>
                      <a:schemeClr val="accent5">
                        <a:lumMod val="60000"/>
                        <a:lumOff val="40000"/>
                      </a:schemeClr>
                    </a:solidFill>
                  </a:tcPr>
                </a:tc>
              </a:tr>
              <a:tr h="118027">
                <a:tc>
                  <a:txBody>
                    <a:bodyPr/>
                    <a:lstStyle/>
                    <a:p>
                      <a:pPr algn="ctr">
                        <a:lnSpc>
                          <a:spcPts val="800"/>
                        </a:lnSpc>
                        <a:spcBef>
                          <a:spcPts val="200"/>
                        </a:spcBef>
                        <a:spcAft>
                          <a:spcPts val="20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a:effectLst/>
                        </a:rPr>
                        <a:t> </a:t>
                      </a:r>
                      <a:endParaRPr lang="es-MX" sz="9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a:effectLst/>
                        </a:rPr>
                        <a:t> </a:t>
                      </a:r>
                      <a:endParaRPr lang="es-MX" sz="9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a:effectLst/>
                        </a:rPr>
                        <a:t> </a:t>
                      </a:r>
                      <a:endParaRPr lang="es-MX" sz="9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a:effectLst/>
                        </a:rPr>
                        <a:t> </a:t>
                      </a:r>
                      <a:endParaRPr lang="es-MX" sz="900">
                        <a:effectLst/>
                        <a:latin typeface="Times New Roman" panose="02020603050405020304" pitchFamily="18" charset="0"/>
                        <a:ea typeface="Times New Roman" panose="02020603050405020304" pitchFamily="18" charset="0"/>
                      </a:endParaRPr>
                    </a:p>
                  </a:txBody>
                  <a:tcPr marL="45720" marR="45720" marT="0" marB="0" anchor="ctr"/>
                </a:tc>
                <a:tc>
                  <a:txBody>
                    <a:bodyPr/>
                    <a:lstStyle/>
                    <a:p>
                      <a:pPr algn="ctr">
                        <a:lnSpc>
                          <a:spcPts val="800"/>
                        </a:lnSpc>
                        <a:spcBef>
                          <a:spcPts val="200"/>
                        </a:spcBef>
                        <a:spcAft>
                          <a:spcPts val="200"/>
                        </a:spcAft>
                      </a:pPr>
                      <a:r>
                        <a:rPr lang="es-ES" sz="900" dirty="0">
                          <a:effectLst/>
                        </a:rPr>
                        <a:t> </a:t>
                      </a:r>
                      <a:endParaRPr lang="es-MX" sz="900" dirty="0">
                        <a:effectLst/>
                        <a:latin typeface="Times New Roman" panose="02020603050405020304" pitchFamily="18" charset="0"/>
                        <a:ea typeface="Times New Roman" panose="02020603050405020304" pitchFamily="18" charset="0"/>
                      </a:endParaRPr>
                    </a:p>
                  </a:txBody>
                  <a:tcPr marL="45720" marR="45720" marT="0" marB="0" anchor="ctr"/>
                </a:tc>
              </a:tr>
            </a:tbl>
          </a:graphicData>
        </a:graphic>
      </p:graphicFrame>
      <p:sp>
        <p:nvSpPr>
          <p:cNvPr id="14" name="Rectángulo 13"/>
          <p:cNvSpPr/>
          <p:nvPr/>
        </p:nvSpPr>
        <p:spPr>
          <a:xfrm>
            <a:off x="2843808" y="563676"/>
            <a:ext cx="5904656" cy="374461"/>
          </a:xfrm>
          <a:prstGeom prst="rect">
            <a:avLst/>
          </a:prstGeom>
        </p:spPr>
        <p:txBody>
          <a:bodyPr wrap="square">
            <a:spAutoFit/>
          </a:bodyPr>
          <a:lstStyle/>
          <a:p>
            <a:pPr marL="228600" algn="ctr">
              <a:lnSpc>
                <a:spcPts val="1080"/>
              </a:lnSpc>
              <a:spcAft>
                <a:spcPts val="505"/>
              </a:spcAft>
            </a:pPr>
            <a:r>
              <a:rPr lang="es-ES" sz="1400" b="1" dirty="0">
                <a:latin typeface="+mj-lt"/>
                <a:ea typeface="Times New Roman" panose="02020603050405020304" pitchFamily="18" charset="0"/>
              </a:rPr>
              <a:t>Remuneraciones bruta y neta de todos los(as) servidores(as) públicos(as) de base y de confianza de &lt;&lt;sujeto obligado&gt;&gt;</a:t>
            </a:r>
            <a:endParaRPr lang="es-MX"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2511780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BD43386B-512A-4F48-AC60-1F2A615D5642}" type="slidenum">
              <a:rPr lang="es-MX" smtClean="0"/>
              <a:pPr>
                <a:defRPr/>
              </a:pPr>
              <a:t>35</a:t>
            </a:fld>
            <a:endParaRPr lang="es-MX" dirty="0"/>
          </a:p>
        </p:txBody>
      </p:sp>
      <p:sp>
        <p:nvSpPr>
          <p:cNvPr id="3" name="1 CuadroTexto"/>
          <p:cNvSpPr txBox="1"/>
          <p:nvPr/>
        </p:nvSpPr>
        <p:spPr>
          <a:xfrm>
            <a:off x="1" y="25460"/>
            <a:ext cx="9192778"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Carga de información del Poder Judicial en el SIPOT</a:t>
            </a:r>
            <a:endParaRPr lang="es-MX" sz="2800" b="1" cap="small" dirty="0">
              <a:solidFill>
                <a:schemeClr val="bg1"/>
              </a:solidFill>
              <a:effectLst>
                <a:glow rad="63500">
                  <a:schemeClr val="tx1">
                    <a:alpha val="60000"/>
                  </a:schemeClr>
                </a:glow>
              </a:effectLst>
            </a:endParaRPr>
          </a:p>
        </p:txBody>
      </p:sp>
      <p:sp>
        <p:nvSpPr>
          <p:cNvPr id="5" name="Rectángulo 4"/>
          <p:cNvSpPr/>
          <p:nvPr/>
        </p:nvSpPr>
        <p:spPr>
          <a:xfrm>
            <a:off x="1" y="1196752"/>
            <a:ext cx="9143999" cy="646331"/>
          </a:xfrm>
          <a:prstGeom prst="rect">
            <a:avLst/>
          </a:prstGeom>
        </p:spPr>
        <p:txBody>
          <a:bodyPr wrap="square">
            <a:spAutoFit/>
          </a:bodyPr>
          <a:lstStyle/>
          <a:p>
            <a:pPr algn="ctr"/>
            <a:r>
              <a:rPr lang="es-MX" b="1" dirty="0">
                <a:solidFill>
                  <a:srgbClr val="000000"/>
                </a:solidFill>
                <a:latin typeface="Calibri" panose="020F0502020204030204" pitchFamily="34" charset="0"/>
                <a:cs typeface="Calibri" panose="020F0502020204030204" pitchFamily="34" charset="0"/>
              </a:rPr>
              <a:t>Carga de información en el SIPOT por sujeto obligado</a:t>
            </a:r>
            <a:br>
              <a:rPr lang="es-MX" b="1" dirty="0">
                <a:solidFill>
                  <a:srgbClr val="000000"/>
                </a:solidFill>
                <a:latin typeface="Calibri" panose="020F0502020204030204" pitchFamily="34" charset="0"/>
                <a:cs typeface="Calibri" panose="020F0502020204030204" pitchFamily="34" charset="0"/>
              </a:rPr>
            </a:br>
            <a:r>
              <a:rPr lang="es-MX" b="1" dirty="0">
                <a:solidFill>
                  <a:srgbClr val="000000"/>
                </a:solidFill>
                <a:latin typeface="Calibri" panose="020F0502020204030204" pitchFamily="34" charset="0"/>
                <a:cs typeface="Calibri" panose="020F0502020204030204" pitchFamily="34" charset="0"/>
              </a:rPr>
              <a:t>al 24 de octubre de 2016</a:t>
            </a:r>
            <a:r>
              <a:rPr lang="es-MX" dirty="0">
                <a:latin typeface="Calibri" panose="020F0502020204030204" pitchFamily="34" charset="0"/>
                <a:cs typeface="Calibri" panose="020F0502020204030204" pitchFamily="34" charset="0"/>
              </a:rPr>
              <a:t> </a:t>
            </a:r>
          </a:p>
        </p:txBody>
      </p:sp>
      <p:graphicFrame>
        <p:nvGraphicFramePr>
          <p:cNvPr id="6" name="Tabla 5"/>
          <p:cNvGraphicFramePr>
            <a:graphicFrameLocks noGrp="1"/>
          </p:cNvGraphicFramePr>
          <p:nvPr>
            <p:extLst>
              <p:ext uri="{D42A27DB-BD31-4B8C-83A1-F6EECF244321}">
                <p14:modId xmlns:p14="http://schemas.microsoft.com/office/powerpoint/2010/main" val="429043873"/>
              </p:ext>
            </p:extLst>
          </p:nvPr>
        </p:nvGraphicFramePr>
        <p:xfrm>
          <a:off x="1274490" y="2086824"/>
          <a:ext cx="6584404" cy="1702217"/>
        </p:xfrm>
        <a:graphic>
          <a:graphicData uri="http://schemas.openxmlformats.org/drawingml/2006/table">
            <a:tbl>
              <a:tblPr/>
              <a:tblGrid>
                <a:gridCol w="5238204"/>
                <a:gridCol w="1346200"/>
              </a:tblGrid>
              <a:tr h="655537">
                <a:tc>
                  <a:txBody>
                    <a:bodyPr/>
                    <a:lstStyle/>
                    <a:p>
                      <a:pPr algn="ctr" fontAlgn="ctr"/>
                      <a:r>
                        <a:rPr lang="es-MX" sz="1400" b="1" i="0" u="none" strike="noStrike" dirty="0">
                          <a:solidFill>
                            <a:srgbClr val="FFFFFF"/>
                          </a:solidFill>
                          <a:effectLst/>
                          <a:latin typeface="Calibri" panose="020F0502020204030204" pitchFamily="34" charset="0"/>
                        </a:rPr>
                        <a:t>Sujeto obligado</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2F75B5"/>
                    </a:solidFill>
                  </a:tcPr>
                </a:tc>
                <a:tc>
                  <a:txBody>
                    <a:bodyPr/>
                    <a:lstStyle/>
                    <a:p>
                      <a:pPr algn="ctr" fontAlgn="ctr"/>
                      <a:r>
                        <a:rPr lang="es-MX" sz="1400" b="1" i="0" u="none" strike="noStrike" dirty="0">
                          <a:solidFill>
                            <a:srgbClr val="FFFFFF"/>
                          </a:solidFill>
                          <a:effectLst/>
                          <a:latin typeface="Calibri" panose="020F0502020204030204" pitchFamily="34" charset="0"/>
                        </a:rPr>
                        <a:t>Número de registros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2F75B5"/>
                    </a:solidFill>
                  </a:tcPr>
                </a:tc>
              </a:tr>
              <a:tr h="393273">
                <a:tc>
                  <a:txBody>
                    <a:bodyPr/>
                    <a:lstStyle/>
                    <a:p>
                      <a:pPr algn="l" fontAlgn="ctr"/>
                      <a:r>
                        <a:rPr lang="es-MX" sz="1400" b="0" i="0" u="none" strike="noStrike" dirty="0">
                          <a:solidFill>
                            <a:srgbClr val="000000"/>
                          </a:solidFill>
                          <a:effectLst/>
                          <a:latin typeface="Calibri" panose="020F0502020204030204" pitchFamily="34" charset="0"/>
                        </a:rPr>
                        <a:t>Suprema Corte de Justicia de la Nación</a:t>
                      </a:r>
                    </a:p>
                  </a:txBody>
                  <a:tcPr marL="144000" marR="144000"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Calibri" panose="020F0502020204030204" pitchFamily="34" charset="0"/>
                        </a:rPr>
                        <a:t>318 </a:t>
                      </a:r>
                      <a:endParaRPr lang="es-MX" sz="1400" b="0" i="0" u="none" strike="noStrike" dirty="0">
                        <a:solidFill>
                          <a:srgbClr val="000000"/>
                        </a:solidFill>
                        <a:effectLst/>
                        <a:latin typeface="Calibri" panose="020F0502020204030204" pitchFamily="34" charset="0"/>
                      </a:endParaRPr>
                    </a:p>
                  </a:txBody>
                  <a:tcPr marL="252000" marR="432000"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393273">
                <a:tc>
                  <a:txBody>
                    <a:bodyPr/>
                    <a:lstStyle/>
                    <a:p>
                      <a:pPr algn="l" fontAlgn="ctr"/>
                      <a:r>
                        <a:rPr lang="es-MX" sz="1400" b="0" i="0" u="none" strike="noStrike" dirty="0">
                          <a:solidFill>
                            <a:srgbClr val="000000"/>
                          </a:solidFill>
                          <a:effectLst/>
                          <a:latin typeface="Calibri" panose="020F0502020204030204" pitchFamily="34" charset="0"/>
                        </a:rPr>
                        <a:t>Consejo de la Judicatura Federal</a:t>
                      </a:r>
                    </a:p>
                  </a:txBody>
                  <a:tcPr marL="144000" marR="144000"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Calibri" panose="020F0502020204030204" pitchFamily="34" charset="0"/>
                        </a:rPr>
                        <a:t>49 </a:t>
                      </a:r>
                      <a:endParaRPr lang="es-MX" sz="1400" b="0" i="0" u="none" strike="noStrike" dirty="0">
                        <a:solidFill>
                          <a:srgbClr val="000000"/>
                        </a:solidFill>
                        <a:effectLst/>
                        <a:latin typeface="Calibri" panose="020F0502020204030204" pitchFamily="34" charset="0"/>
                      </a:endParaRPr>
                    </a:p>
                  </a:txBody>
                  <a:tcPr marL="252000" marR="432000" marT="9525"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tcPr>
                </a:tc>
              </a:tr>
              <a:tr h="260134">
                <a:tc>
                  <a:txBody>
                    <a:bodyPr/>
                    <a:lstStyle/>
                    <a:p>
                      <a:pPr algn="ctr" fontAlgn="ctr"/>
                      <a:r>
                        <a:rPr lang="es-MX" sz="1400" b="1" i="0" u="none" strike="noStrike" dirty="0">
                          <a:solidFill>
                            <a:srgbClr val="FFFFFF"/>
                          </a:solidFill>
                          <a:effectLst/>
                          <a:latin typeface="Calibri" panose="020F0502020204030204" pitchFamily="34" charset="0"/>
                        </a:rPr>
                        <a:t>Total</a:t>
                      </a:r>
                    </a:p>
                  </a:txBody>
                  <a:tcPr marL="9525" marR="9525" marT="9525" marB="0" anchor="ctr">
                    <a:lnL w="6350" cap="flat" cmpd="sng" algn="ctr">
                      <a:solidFill>
                        <a:srgbClr val="00B05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2F75B5"/>
                    </a:solidFill>
                  </a:tcPr>
                </a:tc>
                <a:tc>
                  <a:txBody>
                    <a:bodyPr/>
                    <a:lstStyle/>
                    <a:p>
                      <a:pPr algn="r" fontAlgn="ctr"/>
                      <a:r>
                        <a:rPr lang="es-MX" sz="1400" b="1" i="0" u="none" strike="noStrike" dirty="0" smtClean="0">
                          <a:solidFill>
                            <a:srgbClr val="FFFFFF"/>
                          </a:solidFill>
                          <a:effectLst/>
                          <a:latin typeface="Calibri" panose="020F0502020204030204" pitchFamily="34" charset="0"/>
                        </a:rPr>
                        <a:t>367 </a:t>
                      </a:r>
                      <a:endParaRPr lang="es-MX" sz="1400" b="1" i="0" u="none" strike="noStrike" dirty="0">
                        <a:solidFill>
                          <a:srgbClr val="FFFFFF"/>
                        </a:solidFill>
                        <a:effectLst/>
                        <a:latin typeface="Calibri" panose="020F0502020204030204" pitchFamily="34" charset="0"/>
                      </a:endParaRPr>
                    </a:p>
                  </a:txBody>
                  <a:tcPr marL="252000" marR="432000" marT="9525" marB="0" anchor="ctr">
                    <a:lnL w="6350" cap="flat" cmpd="sng" algn="ctr">
                      <a:solidFill>
                        <a:srgbClr val="FFFFFF"/>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2F75B5"/>
                    </a:solidFill>
                  </a:tcPr>
                </a:tc>
              </a:tr>
            </a:tbl>
          </a:graphicData>
        </a:graphic>
      </p:graphicFrame>
    </p:spTree>
    <p:extLst>
      <p:ext uri="{BB962C8B-B14F-4D97-AF65-F5344CB8AC3E}">
        <p14:creationId xmlns:p14="http://schemas.microsoft.com/office/powerpoint/2010/main" val="3355630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460"/>
            <a:ext cx="8640960" cy="523220"/>
          </a:xfrm>
          <a:prstGeom prst="rect">
            <a:avLst/>
          </a:prstGeom>
          <a:noFill/>
        </p:spPr>
        <p:txBody>
          <a:bodyPr wrap="square" rtlCol="0">
            <a:spAutoFit/>
          </a:bodyPr>
          <a:lstStyle/>
          <a:p>
            <a:pPr algn="ctr"/>
            <a:r>
              <a:rPr lang="es-MX" sz="2800" b="1" cap="small" dirty="0" smtClean="0">
                <a:solidFill>
                  <a:schemeClr val="bg1"/>
                </a:solidFill>
                <a:effectLst>
                  <a:glow rad="63500">
                    <a:schemeClr val="tx1">
                      <a:alpha val="60000"/>
                    </a:schemeClr>
                  </a:glow>
                </a:effectLst>
              </a:rPr>
              <a:t>Sistemas de la PNT para la vigilancia social</a:t>
            </a:r>
            <a:endParaRPr lang="es-MX" sz="2800" b="1" cap="small" dirty="0">
              <a:solidFill>
                <a:schemeClr val="bg1"/>
              </a:solidFill>
              <a:effectLst>
                <a:glow rad="63500">
                  <a:schemeClr val="tx1">
                    <a:alpha val="60000"/>
                  </a:schemeClr>
                </a:glow>
              </a:effectLst>
            </a:endParaRPr>
          </a:p>
        </p:txBody>
      </p:sp>
      <p:sp>
        <p:nvSpPr>
          <p:cNvPr id="12" name="3 Rectángulo"/>
          <p:cNvSpPr/>
          <p:nvPr/>
        </p:nvSpPr>
        <p:spPr>
          <a:xfrm>
            <a:off x="1835696" y="980728"/>
            <a:ext cx="216024" cy="54726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6 Flecha derecha"/>
          <p:cNvSpPr/>
          <p:nvPr/>
        </p:nvSpPr>
        <p:spPr>
          <a:xfrm>
            <a:off x="2051720" y="1040542"/>
            <a:ext cx="504056" cy="43204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580184" y="908720"/>
            <a:ext cx="3071936" cy="707886"/>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solicitudes de acceso a la información</a:t>
            </a:r>
            <a:endParaRPr lang="es-MX" sz="2000" b="1" dirty="0">
              <a:effectLst>
                <a:outerShdw blurRad="38100" dist="38100" dir="2700000" algn="tl">
                  <a:srgbClr val="000000">
                    <a:alpha val="43137"/>
                  </a:srgbClr>
                </a:outerShdw>
              </a:effectLst>
            </a:endParaRPr>
          </a:p>
        </p:txBody>
      </p:sp>
      <p:sp>
        <p:nvSpPr>
          <p:cNvPr id="16" name="16 Rectángulo"/>
          <p:cNvSpPr/>
          <p:nvPr/>
        </p:nvSpPr>
        <p:spPr>
          <a:xfrm>
            <a:off x="2555776" y="1844824"/>
            <a:ext cx="2880320" cy="707886"/>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gestión de medios de impugnación</a:t>
            </a:r>
            <a:endParaRPr lang="es-MX" sz="2000" b="1" dirty="0">
              <a:effectLst>
                <a:outerShdw blurRad="38100" dist="38100" dir="2700000" algn="tl">
                  <a:srgbClr val="000000">
                    <a:alpha val="43137"/>
                  </a:srgbClr>
                </a:outerShdw>
              </a:effectLst>
            </a:endParaRPr>
          </a:p>
        </p:txBody>
      </p:sp>
      <p:sp>
        <p:nvSpPr>
          <p:cNvPr id="17" name="18 Rectángulo"/>
          <p:cNvSpPr/>
          <p:nvPr/>
        </p:nvSpPr>
        <p:spPr>
          <a:xfrm>
            <a:off x="2555776" y="3429000"/>
            <a:ext cx="2880320" cy="1015663"/>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Portales de Obligaciones de Transparencia</a:t>
            </a:r>
            <a:endParaRPr lang="es-MX" sz="2000" b="1" dirty="0">
              <a:effectLst>
                <a:outerShdw blurRad="38100" dist="38100" dir="2700000" algn="tl">
                  <a:srgbClr val="000000">
                    <a:alpha val="43137"/>
                  </a:srgbClr>
                </a:outerShdw>
              </a:effectLst>
            </a:endParaRPr>
          </a:p>
        </p:txBody>
      </p:sp>
      <p:sp>
        <p:nvSpPr>
          <p:cNvPr id="18" name="20 Rectángulo"/>
          <p:cNvSpPr/>
          <p:nvPr/>
        </p:nvSpPr>
        <p:spPr>
          <a:xfrm>
            <a:off x="2555776" y="5437673"/>
            <a:ext cx="3096344" cy="1015663"/>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comunicación entre organismos garantes y sujetos obligados</a:t>
            </a:r>
            <a:endParaRPr lang="es-MX" sz="2000" b="1" dirty="0">
              <a:effectLst>
                <a:outerShdw blurRad="38100" dist="38100" dir="2700000" algn="tl">
                  <a:srgbClr val="000000">
                    <a:alpha val="43137"/>
                  </a:srgbClr>
                </a:outerShdw>
              </a:effectLst>
            </a:endParaRPr>
          </a:p>
        </p:txBody>
      </p:sp>
      <p:sp>
        <p:nvSpPr>
          <p:cNvPr id="20" name="21 Flecha derecha"/>
          <p:cNvSpPr/>
          <p:nvPr/>
        </p:nvSpPr>
        <p:spPr>
          <a:xfrm>
            <a:off x="2051720" y="1988840"/>
            <a:ext cx="504056" cy="43204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2 Flecha derecha"/>
          <p:cNvSpPr/>
          <p:nvPr/>
        </p:nvSpPr>
        <p:spPr>
          <a:xfrm>
            <a:off x="2051720" y="3717032"/>
            <a:ext cx="504056" cy="43204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3 Flecha derecha"/>
          <p:cNvSpPr/>
          <p:nvPr/>
        </p:nvSpPr>
        <p:spPr>
          <a:xfrm>
            <a:off x="2051720" y="5733256"/>
            <a:ext cx="504056" cy="43204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4 Rectángulo"/>
          <p:cNvSpPr/>
          <p:nvPr/>
        </p:nvSpPr>
        <p:spPr>
          <a:xfrm>
            <a:off x="6156176" y="3801234"/>
            <a:ext cx="2808312" cy="707886"/>
          </a:xfrm>
          <a:prstGeom prst="rect">
            <a:avLst/>
          </a:prstGeom>
        </p:spPr>
        <p:txBody>
          <a:bodyPr wrap="square">
            <a:spAutoFit/>
          </a:bodyPr>
          <a:lstStyle/>
          <a:p>
            <a:pPr algn="ctr" fontAlgn="auto">
              <a:spcBef>
                <a:spcPts val="0"/>
              </a:spcBef>
              <a:spcAft>
                <a:spcPts val="1800"/>
              </a:spcAft>
              <a:defRPr/>
            </a:pPr>
            <a:r>
              <a:rPr lang="es-MX" sz="2000" b="1" kern="0" cap="small" dirty="0">
                <a:effectLst>
                  <a:outerShdw blurRad="38100" dist="38100" dir="2700000" algn="tl">
                    <a:srgbClr val="000000">
                      <a:alpha val="43137"/>
                    </a:srgbClr>
                  </a:outerShdw>
                </a:effectLst>
                <a:cs typeface="Arial" pitchFamily="34" charset="0"/>
              </a:rPr>
              <a:t>Oferta informativa generosa</a:t>
            </a:r>
          </a:p>
        </p:txBody>
      </p:sp>
      <p:sp>
        <p:nvSpPr>
          <p:cNvPr id="24" name="14 Triángulo isósceles"/>
          <p:cNvSpPr/>
          <p:nvPr/>
        </p:nvSpPr>
        <p:spPr>
          <a:xfrm rot="5400000" flipH="1">
            <a:off x="5180292" y="5837491"/>
            <a:ext cx="1159679" cy="360040"/>
          </a:xfrm>
          <a:prstGeom prst="triangle">
            <a:avLst/>
          </a:prstGeom>
          <a:solidFill>
            <a:srgbClr val="C00000">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7 Rectángulo"/>
          <p:cNvSpPr/>
          <p:nvPr/>
        </p:nvSpPr>
        <p:spPr>
          <a:xfrm>
            <a:off x="5785026" y="5181212"/>
            <a:ext cx="3348879" cy="707886"/>
          </a:xfrm>
          <a:prstGeom prst="rect">
            <a:avLst/>
          </a:prstGeom>
        </p:spPr>
        <p:txBody>
          <a:bodyPr wrap="square">
            <a:spAutoFit/>
          </a:bodyPr>
          <a:lstStyle/>
          <a:p>
            <a:pPr algn="ctr" fontAlgn="auto">
              <a:spcBef>
                <a:spcPts val="0"/>
              </a:spcBef>
              <a:spcAft>
                <a:spcPts val="1800"/>
              </a:spcAft>
              <a:defRPr/>
            </a:pPr>
            <a:r>
              <a:rPr lang="es-MX" sz="2000" b="1" kern="0" cap="small" dirty="0">
                <a:effectLst>
                  <a:outerShdw blurRad="38100" dist="38100" dir="2700000" algn="tl">
                    <a:srgbClr val="000000">
                      <a:alpha val="43137"/>
                    </a:srgbClr>
                  </a:outerShdw>
                </a:effectLst>
                <a:cs typeface="Arial" pitchFamily="34" charset="0"/>
              </a:rPr>
              <a:t>Mayor eficiencia para resolver las inconformidades</a:t>
            </a:r>
          </a:p>
        </p:txBody>
      </p:sp>
      <p:pic>
        <p:nvPicPr>
          <p:cNvPr id="26" name="Picture 2" descr="http://www.soyconta.mx/wp-content/uploads/2012/10/tendencias-actua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0975" y="2558367"/>
            <a:ext cx="2100066" cy="926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http://www.ti-consulting.com/img/mantenimiento_informatico.jpg"/>
          <p:cNvPicPr>
            <a:picLocks noChangeAspect="1" noChangeArrowheads="1"/>
          </p:cNvPicPr>
          <p:nvPr/>
        </p:nvPicPr>
        <p:blipFill rotWithShape="1">
          <a:blip r:embed="rId4">
            <a:extLst>
              <a:ext uri="{28A0092B-C50C-407E-A947-70E740481C1C}">
                <a14:useLocalDpi xmlns:a14="http://schemas.microsoft.com/office/drawing/2010/main" val="0"/>
              </a:ext>
            </a:extLst>
          </a:blip>
          <a:srcRect t="38399"/>
          <a:stretch/>
        </p:blipFill>
        <p:spPr bwMode="auto">
          <a:xfrm>
            <a:off x="6624566" y="5864729"/>
            <a:ext cx="1985392" cy="804631"/>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9 Conector recto"/>
          <p:cNvCxnSpPr/>
          <p:nvPr/>
        </p:nvCxnSpPr>
        <p:spPr>
          <a:xfrm>
            <a:off x="5652120" y="1228795"/>
            <a:ext cx="0" cy="1014209"/>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35 Conector recto"/>
          <p:cNvCxnSpPr/>
          <p:nvPr/>
        </p:nvCxnSpPr>
        <p:spPr>
          <a:xfrm flipH="1">
            <a:off x="5461497" y="2198767"/>
            <a:ext cx="216024"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39 Conector recto"/>
          <p:cNvCxnSpPr/>
          <p:nvPr/>
        </p:nvCxnSpPr>
        <p:spPr>
          <a:xfrm flipH="1">
            <a:off x="5461497" y="1268760"/>
            <a:ext cx="216024"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40 Conector recto"/>
          <p:cNvCxnSpPr/>
          <p:nvPr/>
        </p:nvCxnSpPr>
        <p:spPr>
          <a:xfrm flipH="1">
            <a:off x="5652120" y="1700808"/>
            <a:ext cx="487122" cy="0"/>
          </a:xfrm>
          <a:prstGeom prst="line">
            <a:avLst/>
          </a:prstGeom>
          <a:ln w="889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32" name="42 Rectángulo"/>
          <p:cNvSpPr/>
          <p:nvPr/>
        </p:nvSpPr>
        <p:spPr>
          <a:xfrm>
            <a:off x="6107158" y="2132856"/>
            <a:ext cx="2808312" cy="461665"/>
          </a:xfrm>
          <a:prstGeom prst="rect">
            <a:avLst/>
          </a:prstGeom>
        </p:spPr>
        <p:txBody>
          <a:bodyPr wrap="square">
            <a:spAutoFit/>
          </a:bodyPr>
          <a:lstStyle/>
          <a:p>
            <a:pPr algn="ctr" fontAlgn="auto">
              <a:spcBef>
                <a:spcPts val="0"/>
              </a:spcBef>
              <a:spcAft>
                <a:spcPts val="1800"/>
              </a:spcAft>
              <a:defRPr/>
            </a:pPr>
            <a:r>
              <a:rPr lang="es-MX" sz="2400" b="1" kern="0" cap="small" dirty="0">
                <a:solidFill>
                  <a:srgbClr val="C00000"/>
                </a:solidFill>
                <a:effectLst>
                  <a:outerShdw blurRad="38100" dist="38100" dir="2700000" algn="tl">
                    <a:srgbClr val="000000">
                      <a:alpha val="43137"/>
                    </a:srgbClr>
                  </a:outerShdw>
                </a:effectLst>
                <a:cs typeface="Arial" pitchFamily="34" charset="0"/>
              </a:rPr>
              <a:t>Vigilancia social</a:t>
            </a:r>
          </a:p>
        </p:txBody>
      </p:sp>
      <p:sp>
        <p:nvSpPr>
          <p:cNvPr id="33" name="31 Flecha derecha"/>
          <p:cNvSpPr/>
          <p:nvPr/>
        </p:nvSpPr>
        <p:spPr>
          <a:xfrm rot="16200000">
            <a:off x="7401238" y="3432552"/>
            <a:ext cx="288032" cy="615845"/>
          </a:xfrm>
          <a:prstGeom prs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44 Flecha derecha"/>
          <p:cNvSpPr/>
          <p:nvPr/>
        </p:nvSpPr>
        <p:spPr>
          <a:xfrm rot="5400000">
            <a:off x="7401237" y="1740733"/>
            <a:ext cx="288032" cy="615845"/>
          </a:xfrm>
          <a:prstGeom prs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14 Triángulo isósceles"/>
          <p:cNvSpPr/>
          <p:nvPr/>
        </p:nvSpPr>
        <p:spPr>
          <a:xfrm rot="5400000" flipH="1">
            <a:off x="5180293" y="3828820"/>
            <a:ext cx="1159679" cy="360040"/>
          </a:xfrm>
          <a:prstGeom prst="triangle">
            <a:avLst/>
          </a:prstGeom>
          <a:solidFill>
            <a:srgbClr val="C00000">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48 Rectángulo"/>
          <p:cNvSpPr/>
          <p:nvPr/>
        </p:nvSpPr>
        <p:spPr>
          <a:xfrm>
            <a:off x="6156176" y="1208946"/>
            <a:ext cx="2808312" cy="707886"/>
          </a:xfrm>
          <a:prstGeom prst="rect">
            <a:avLst/>
          </a:prstGeom>
        </p:spPr>
        <p:txBody>
          <a:bodyPr wrap="square">
            <a:spAutoFit/>
          </a:bodyPr>
          <a:lstStyle/>
          <a:p>
            <a:pPr algn="ctr" fontAlgn="auto">
              <a:spcBef>
                <a:spcPts val="0"/>
              </a:spcBef>
              <a:spcAft>
                <a:spcPts val="1800"/>
              </a:spcAft>
              <a:defRPr/>
            </a:pPr>
            <a:r>
              <a:rPr lang="es-MX" sz="2000" b="1" kern="0" cap="small" dirty="0">
                <a:effectLst>
                  <a:outerShdw blurRad="38100" dist="38100" dir="2700000" algn="tl">
                    <a:srgbClr val="000000">
                      <a:alpha val="43137"/>
                    </a:srgbClr>
                  </a:outerShdw>
                </a:effectLst>
                <a:cs typeface="Arial" pitchFamily="34" charset="0"/>
              </a:rPr>
              <a:t>Ejercicio del derecho de acceso a la información</a:t>
            </a:r>
          </a:p>
        </p:txBody>
      </p:sp>
      <p:sp>
        <p:nvSpPr>
          <p:cNvPr id="4" name="Marcador de número de diapositiva 3"/>
          <p:cNvSpPr>
            <a:spLocks noGrp="1"/>
          </p:cNvSpPr>
          <p:nvPr>
            <p:ph type="sldNum" sz="quarter" idx="12"/>
          </p:nvPr>
        </p:nvSpPr>
        <p:spPr/>
        <p:txBody>
          <a:bodyPr/>
          <a:lstStyle/>
          <a:p>
            <a:pPr>
              <a:defRPr/>
            </a:pPr>
            <a:fld id="{BD43386B-512A-4F48-AC60-1F2A615D5642}" type="slidenum">
              <a:rPr lang="es-MX" smtClean="0"/>
              <a:pPr>
                <a:defRPr/>
              </a:pPr>
              <a:t>36</a:t>
            </a:fld>
            <a:endParaRPr lang="es-MX" dirty="0"/>
          </a:p>
        </p:txBody>
      </p:sp>
      <p:pic>
        <p:nvPicPr>
          <p:cNvPr id="7170" name="Picture 2" descr="Resultado de imagen para plataforma nacional de transparencia"/>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579" y="2375052"/>
            <a:ext cx="1769715" cy="213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063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7384"/>
            <a:ext cx="8640960" cy="584775"/>
          </a:xfrm>
          <a:prstGeom prst="rect">
            <a:avLst/>
          </a:prstGeom>
          <a:noFill/>
        </p:spPr>
        <p:txBody>
          <a:bodyPr wrap="square" rtlCol="0">
            <a:spAutoFit/>
          </a:bodyPr>
          <a:lstStyle/>
          <a:p>
            <a:pPr algn="ctr"/>
            <a:r>
              <a:rPr lang="es-MX" sz="3200" b="1" cap="small" dirty="0" smtClean="0">
                <a:solidFill>
                  <a:schemeClr val="bg1"/>
                </a:solidFill>
                <a:effectLst>
                  <a:glow rad="63500">
                    <a:schemeClr val="tx1">
                      <a:alpha val="60000"/>
                    </a:schemeClr>
                  </a:glow>
                </a:effectLst>
              </a:rPr>
              <a:t>Conclusiones</a:t>
            </a:r>
            <a:endParaRPr lang="es-MX" sz="3200" b="1" cap="small" dirty="0">
              <a:solidFill>
                <a:schemeClr val="bg1"/>
              </a:solidFill>
              <a:effectLst>
                <a:glow rad="63500">
                  <a:schemeClr val="tx1">
                    <a:alpha val="60000"/>
                  </a:schemeClr>
                </a:glow>
              </a:effectLst>
            </a:endParaRPr>
          </a:p>
        </p:txBody>
      </p:sp>
      <p:sp>
        <p:nvSpPr>
          <p:cNvPr id="37" name="2 Rectángulo"/>
          <p:cNvSpPr/>
          <p:nvPr/>
        </p:nvSpPr>
        <p:spPr>
          <a:xfrm>
            <a:off x="235477" y="540478"/>
            <a:ext cx="8762305" cy="6120650"/>
          </a:xfrm>
          <a:prstGeom prst="rect">
            <a:avLst/>
          </a:prstGeom>
        </p:spPr>
        <p:txBody>
          <a:bodyPr wrap="square">
            <a:spAutoFit/>
          </a:bodyPr>
          <a:lstStyle/>
          <a:p>
            <a:pPr algn="just">
              <a:lnSpc>
                <a:spcPct val="105000"/>
              </a:lnSpc>
              <a:spcAft>
                <a:spcPts val="1000"/>
              </a:spcAft>
            </a:pPr>
            <a:r>
              <a:rPr lang="es-MX" sz="2000" dirty="0"/>
              <a:t>Las disposiciones comprendidas en la Ley General de Transparencia están encaminadas a la institución</a:t>
            </a:r>
            <a:r>
              <a:rPr lang="es-MX" sz="2000" dirty="0">
                <a:solidFill>
                  <a:srgbClr val="C00000"/>
                </a:solidFill>
              </a:rPr>
              <a:t> </a:t>
            </a:r>
            <a:r>
              <a:rPr lang="es-MX" sz="2000" dirty="0"/>
              <a:t>de un Estado </a:t>
            </a:r>
            <a:r>
              <a:rPr lang="es-MX" sz="2000" dirty="0" smtClean="0"/>
              <a:t>Abierto que rinda cuentas  a la sociedad.</a:t>
            </a:r>
            <a:endParaRPr lang="es-MX" sz="2000" dirty="0"/>
          </a:p>
          <a:p>
            <a:pPr algn="just">
              <a:lnSpc>
                <a:spcPct val="114000"/>
              </a:lnSpc>
              <a:spcAft>
                <a:spcPts val="1800"/>
              </a:spcAft>
            </a:pPr>
            <a:r>
              <a:rPr lang="es-MX" sz="2000" dirty="0" smtClean="0"/>
              <a:t>La </a:t>
            </a:r>
            <a:r>
              <a:rPr lang="es-MX" sz="2000" dirty="0"/>
              <a:t>transparencia, el acceso a la información y la participación ciudadana son </a:t>
            </a:r>
            <a:r>
              <a:rPr lang="es-MX" sz="2000" dirty="0" smtClean="0"/>
              <a:t>herramientas mínimas de convivencia social y </a:t>
            </a:r>
            <a:r>
              <a:rPr lang="es-MX" sz="2000" dirty="0"/>
              <a:t>no se puede concebir la </a:t>
            </a:r>
            <a:r>
              <a:rPr lang="es-MX" sz="2000" dirty="0" smtClean="0"/>
              <a:t>democracia, ni aspirar a un Estado de Derecho sin </a:t>
            </a:r>
            <a:r>
              <a:rPr lang="es-MX" sz="2000" dirty="0"/>
              <a:t>estos </a:t>
            </a:r>
            <a:r>
              <a:rPr lang="es-MX" sz="2000" dirty="0" smtClean="0"/>
              <a:t>elementos.</a:t>
            </a:r>
            <a:endParaRPr lang="es-MX" sz="2000" dirty="0"/>
          </a:p>
          <a:p>
            <a:pPr algn="just">
              <a:lnSpc>
                <a:spcPct val="114000"/>
              </a:lnSpc>
              <a:spcAft>
                <a:spcPts val="1800"/>
              </a:spcAft>
            </a:pPr>
            <a:r>
              <a:rPr lang="es-MX" sz="2000" dirty="0"/>
              <a:t>La </a:t>
            </a:r>
            <a:r>
              <a:rPr lang="es-MX" sz="2000" dirty="0" smtClean="0"/>
              <a:t>impartición de justicia debe </a:t>
            </a:r>
            <a:r>
              <a:rPr lang="es-MX" sz="2000" dirty="0"/>
              <a:t>estar orientada </a:t>
            </a:r>
            <a:r>
              <a:rPr lang="es-MX" sz="2000" dirty="0" smtClean="0"/>
              <a:t>al </a:t>
            </a:r>
            <a:r>
              <a:rPr lang="es-MX" sz="2000" dirty="0"/>
              <a:t>mismo sentido; por </a:t>
            </a:r>
            <a:r>
              <a:rPr lang="es-MX" sz="2000" dirty="0" smtClean="0"/>
              <a:t>tanto</a:t>
            </a:r>
            <a:r>
              <a:rPr lang="es-MX" sz="2000" dirty="0"/>
              <a:t>, la transparencia y rendición de </a:t>
            </a:r>
            <a:r>
              <a:rPr lang="es-MX" sz="2000" dirty="0" smtClean="0"/>
              <a:t>cuentas, además de la </a:t>
            </a:r>
            <a:r>
              <a:rPr lang="es-MX" sz="2000" dirty="0"/>
              <a:t>participación y colaboración ciudadana deben también permear </a:t>
            </a:r>
            <a:r>
              <a:rPr lang="es-MX" sz="2000" dirty="0" smtClean="0"/>
              <a:t>y florecer en las </a:t>
            </a:r>
            <a:r>
              <a:rPr lang="es-MX" sz="2000" dirty="0"/>
              <a:t>instituciones </a:t>
            </a:r>
            <a:r>
              <a:rPr lang="es-MX" sz="2000" dirty="0" smtClean="0"/>
              <a:t>judiciales.</a:t>
            </a:r>
            <a:endParaRPr lang="es-MX" sz="2000" dirty="0"/>
          </a:p>
          <a:p>
            <a:pPr algn="just">
              <a:lnSpc>
                <a:spcPct val="114000"/>
              </a:lnSpc>
              <a:spcAft>
                <a:spcPts val="1800"/>
              </a:spcAft>
            </a:pPr>
            <a:r>
              <a:rPr lang="es-MX" sz="2000" dirty="0" smtClean="0"/>
              <a:t>La </a:t>
            </a:r>
            <a:r>
              <a:rPr lang="es-MX" sz="2000" dirty="0"/>
              <a:t>Plataforma Nacional de Transparencia </a:t>
            </a:r>
            <a:r>
              <a:rPr lang="es-MX" sz="2000" dirty="0" smtClean="0"/>
              <a:t>contribuirá a este cometido, proporcionando </a:t>
            </a:r>
            <a:r>
              <a:rPr lang="es-MX" sz="2000" dirty="0"/>
              <a:t>una vitrina a la sociedad para allegarse de la información </a:t>
            </a:r>
            <a:r>
              <a:rPr lang="es-MX" sz="2000" dirty="0" smtClean="0"/>
              <a:t>útil que </a:t>
            </a:r>
            <a:r>
              <a:rPr lang="es-MX" sz="2000" dirty="0"/>
              <a:t>generan las instituciones </a:t>
            </a:r>
            <a:r>
              <a:rPr lang="es-MX" sz="2000" dirty="0" smtClean="0"/>
              <a:t>públicas y poder participar en la toma de decisiones. </a:t>
            </a:r>
          </a:p>
          <a:p>
            <a:pPr algn="just">
              <a:lnSpc>
                <a:spcPct val="114000"/>
              </a:lnSpc>
              <a:spcAft>
                <a:spcPts val="1800"/>
              </a:spcAft>
            </a:pPr>
            <a:r>
              <a:rPr lang="es-MX" sz="2000" dirty="0" smtClean="0"/>
              <a:t>Toda información y difusión que permita a los ciudadanos de convertirse </a:t>
            </a:r>
            <a:r>
              <a:rPr lang="es-MX" sz="2000" dirty="0"/>
              <a:t>en </a:t>
            </a:r>
            <a:r>
              <a:rPr lang="es-MX" sz="2000" dirty="0" smtClean="0"/>
              <a:t>verdaderos fiscalizadores </a:t>
            </a:r>
            <a:r>
              <a:rPr lang="es-MX" sz="2000" dirty="0"/>
              <a:t>y contralores </a:t>
            </a:r>
            <a:r>
              <a:rPr lang="es-MX" sz="2000" dirty="0" smtClean="0"/>
              <a:t>sociales es valiosa, pues vigilar </a:t>
            </a:r>
            <a:r>
              <a:rPr lang="es-MX" sz="2000" dirty="0"/>
              <a:t>el ejercicio del poder </a:t>
            </a:r>
            <a:r>
              <a:rPr lang="es-MX" sz="2000" dirty="0" smtClean="0"/>
              <a:t> público  y generar acciones </a:t>
            </a:r>
            <a:r>
              <a:rPr lang="es-MX" sz="2000" dirty="0"/>
              <a:t>para combatir </a:t>
            </a:r>
            <a:r>
              <a:rPr lang="es-MX" sz="2000" dirty="0" smtClean="0"/>
              <a:t>eficazmente a la corrupción es una tarea que nos compromete a todos los mexicanos.</a:t>
            </a:r>
            <a:endParaRPr lang="es-MX" sz="2000" dirty="0"/>
          </a:p>
        </p:txBody>
      </p:sp>
      <p:sp>
        <p:nvSpPr>
          <p:cNvPr id="3" name="Marcador de número de diapositiva 2"/>
          <p:cNvSpPr>
            <a:spLocks noGrp="1"/>
          </p:cNvSpPr>
          <p:nvPr>
            <p:ph type="sldNum" sz="quarter" idx="12"/>
          </p:nvPr>
        </p:nvSpPr>
        <p:spPr/>
        <p:txBody>
          <a:bodyPr/>
          <a:lstStyle/>
          <a:p>
            <a:pPr>
              <a:defRPr/>
            </a:pPr>
            <a:fld id="{BD43386B-512A-4F48-AC60-1F2A615D5642}" type="slidenum">
              <a:rPr lang="es-MX" smtClean="0"/>
              <a:pPr>
                <a:defRPr/>
              </a:pPr>
              <a:t>37</a:t>
            </a:fld>
            <a:endParaRPr lang="es-MX" dirty="0"/>
          </a:p>
        </p:txBody>
      </p:sp>
    </p:spTree>
    <p:extLst>
      <p:ext uri="{BB962C8B-B14F-4D97-AF65-F5344CB8AC3E}">
        <p14:creationId xmlns:p14="http://schemas.microsoft.com/office/powerpoint/2010/main" val="3428996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Rectángulo"/>
          <p:cNvSpPr/>
          <p:nvPr/>
        </p:nvSpPr>
        <p:spPr>
          <a:xfrm>
            <a:off x="-6063" y="2604981"/>
            <a:ext cx="9144000" cy="428628"/>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9 Rectángulo"/>
          <p:cNvSpPr/>
          <p:nvPr/>
        </p:nvSpPr>
        <p:spPr>
          <a:xfrm>
            <a:off x="605498" y="1724615"/>
            <a:ext cx="7920879" cy="707886"/>
          </a:xfrm>
          <a:prstGeom prst="rect">
            <a:avLst/>
          </a:prstGeom>
        </p:spPr>
        <p:txBody>
          <a:bodyPr wrap="square">
            <a:spAutoFit/>
          </a:bodyPr>
          <a:lstStyle/>
          <a:p>
            <a:pPr algn="ctr"/>
            <a:r>
              <a:rPr lang="es-MX" sz="4000" b="1" i="1" cap="small" dirty="0">
                <a:effectLst>
                  <a:outerShdw blurRad="38100" dist="38100" dir="2700000" algn="tl">
                    <a:srgbClr val="000000">
                      <a:alpha val="43137"/>
                    </a:srgbClr>
                  </a:outerShdw>
                </a:effectLst>
                <a:latin typeface="Calibri" pitchFamily="34" charset="0"/>
              </a:rPr>
              <a:t>¡</a:t>
            </a:r>
            <a:r>
              <a:rPr lang="es-MX" sz="4000" b="1" i="1" cap="small" dirty="0" smtClean="0">
                <a:effectLst>
                  <a:outerShdw blurRad="38100" dist="38100" dir="2700000" algn="tl">
                    <a:srgbClr val="000000">
                      <a:alpha val="43137"/>
                    </a:srgbClr>
                  </a:outerShdw>
                </a:effectLst>
                <a:latin typeface="Calibri" pitchFamily="34" charset="0"/>
              </a:rPr>
              <a:t>Muchas Gracias por su Atención!</a:t>
            </a:r>
          </a:p>
        </p:txBody>
      </p:sp>
      <p:sp>
        <p:nvSpPr>
          <p:cNvPr id="5" name="15 Rectángulo"/>
          <p:cNvSpPr/>
          <p:nvPr/>
        </p:nvSpPr>
        <p:spPr>
          <a:xfrm>
            <a:off x="245457" y="2576517"/>
            <a:ext cx="8640960" cy="492443"/>
          </a:xfrm>
          <a:prstGeom prst="rect">
            <a:avLst/>
          </a:prstGeom>
        </p:spPr>
        <p:txBody>
          <a:bodyPr wrap="square">
            <a:spAutoFit/>
          </a:bodyPr>
          <a:lstStyle/>
          <a:p>
            <a:pPr algn="ctr"/>
            <a:r>
              <a:rPr lang="es-MX" sz="2600" b="1" cap="small" dirty="0" smtClean="0">
                <a:effectLst>
                  <a:outerShdw blurRad="38100" dist="38100" dir="2700000" algn="tl">
                    <a:srgbClr val="000000">
                      <a:alpha val="43137"/>
                    </a:srgbClr>
                  </a:outerShdw>
                </a:effectLst>
                <a:latin typeface="Calibri" pitchFamily="34" charset="0"/>
              </a:rPr>
              <a:t>Mtro. Oscar M. Guerra Ford</a:t>
            </a:r>
          </a:p>
        </p:txBody>
      </p:sp>
      <p:sp>
        <p:nvSpPr>
          <p:cNvPr id="6" name="15 Rectángulo"/>
          <p:cNvSpPr/>
          <p:nvPr/>
        </p:nvSpPr>
        <p:spPr>
          <a:xfrm>
            <a:off x="893529" y="4093909"/>
            <a:ext cx="7344815" cy="2431435"/>
          </a:xfrm>
          <a:prstGeom prst="rect">
            <a:avLst/>
          </a:prstGeom>
        </p:spPr>
        <p:txBody>
          <a:bodyPr wrap="square">
            <a:spAutoFit/>
          </a:bodyPr>
          <a:lstStyle/>
          <a:p>
            <a:pPr algn="ctr">
              <a:spcAft>
                <a:spcPts val="600"/>
              </a:spcAft>
            </a:pPr>
            <a:r>
              <a:rPr lang="es-MX" sz="2400" b="1" cap="small" dirty="0">
                <a:effectLst>
                  <a:outerShdw blurRad="38100" dist="38100" dir="2700000" algn="tl">
                    <a:srgbClr val="000000">
                      <a:alpha val="43137"/>
                    </a:srgbClr>
                  </a:outerShdw>
                </a:effectLst>
                <a:latin typeface="Calibri" pitchFamily="34" charset="0"/>
              </a:rPr>
              <a:t>Instituto </a:t>
            </a:r>
            <a:r>
              <a:rPr lang="es-MX" sz="2400" b="1" cap="small" dirty="0" smtClean="0">
                <a:effectLst>
                  <a:outerShdw blurRad="38100" dist="38100" dir="2700000" algn="tl">
                    <a:srgbClr val="000000">
                      <a:alpha val="43137"/>
                    </a:srgbClr>
                  </a:outerShdw>
                </a:effectLst>
                <a:latin typeface="Calibri" pitchFamily="34" charset="0"/>
              </a:rPr>
              <a:t>Nacional </a:t>
            </a:r>
            <a:r>
              <a:rPr lang="es-MX" sz="2400" b="1" cap="small" dirty="0">
                <a:effectLst>
                  <a:outerShdw blurRad="38100" dist="38100" dir="2700000" algn="tl">
                    <a:srgbClr val="000000">
                      <a:alpha val="43137"/>
                    </a:srgbClr>
                  </a:outerShdw>
                </a:effectLst>
                <a:latin typeface="Calibri" pitchFamily="34" charset="0"/>
              </a:rPr>
              <a:t>de </a:t>
            </a:r>
            <a:r>
              <a:rPr lang="es-MX" sz="2400" b="1" cap="small" dirty="0" smtClean="0">
                <a:effectLst>
                  <a:outerShdw blurRad="38100" dist="38100" dir="2700000" algn="tl">
                    <a:srgbClr val="000000">
                      <a:alpha val="43137"/>
                    </a:srgbClr>
                  </a:outerShdw>
                </a:effectLst>
                <a:latin typeface="Calibri" pitchFamily="34" charset="0"/>
              </a:rPr>
              <a:t>Transparencia, Acceso </a:t>
            </a:r>
            <a:r>
              <a:rPr lang="es-MX" sz="2400" b="1" cap="small" dirty="0">
                <a:effectLst>
                  <a:outerShdw blurRad="38100" dist="38100" dir="2700000" algn="tl">
                    <a:srgbClr val="000000">
                      <a:alpha val="43137"/>
                    </a:srgbClr>
                  </a:outerShdw>
                </a:effectLst>
                <a:latin typeface="Calibri" pitchFamily="34" charset="0"/>
              </a:rPr>
              <a:t>a la Información y Protección de </a:t>
            </a:r>
            <a:r>
              <a:rPr lang="es-MX" sz="2400" b="1" cap="small" dirty="0" smtClean="0">
                <a:effectLst>
                  <a:outerShdw blurRad="38100" dist="38100" dir="2700000" algn="tl">
                    <a:srgbClr val="000000">
                      <a:alpha val="43137"/>
                    </a:srgbClr>
                  </a:outerShdw>
                </a:effectLst>
                <a:latin typeface="Calibri" pitchFamily="34" charset="0"/>
              </a:rPr>
              <a:t>Datos Personales</a:t>
            </a:r>
            <a:endParaRPr lang="es-MX" sz="2400" b="1" cap="small" dirty="0">
              <a:effectLst>
                <a:outerShdw blurRad="38100" dist="38100" dir="2700000" algn="tl">
                  <a:srgbClr val="000000">
                    <a:alpha val="43137"/>
                  </a:srgbClr>
                </a:outerShdw>
              </a:effectLst>
              <a:latin typeface="Calibri" pitchFamily="34" charset="0"/>
            </a:endParaRPr>
          </a:p>
          <a:p>
            <a:pPr algn="ctr">
              <a:spcAft>
                <a:spcPts val="600"/>
              </a:spcAft>
            </a:pPr>
            <a:r>
              <a:rPr lang="es-MX" sz="1600" b="1" dirty="0" smtClean="0">
                <a:latin typeface="Calibri" pitchFamily="34" charset="0"/>
              </a:rPr>
              <a:t>Insurgentes </a:t>
            </a:r>
            <a:r>
              <a:rPr lang="es-MX" sz="1600" b="1" dirty="0">
                <a:latin typeface="Calibri" pitchFamily="34" charset="0"/>
              </a:rPr>
              <a:t>Sur No. 3211 Col. Insurgentes </a:t>
            </a:r>
            <a:r>
              <a:rPr lang="es-MX" sz="1600" b="1" dirty="0" smtClean="0">
                <a:latin typeface="Calibri" pitchFamily="34" charset="0"/>
              </a:rPr>
              <a:t>Cuicuilco,</a:t>
            </a:r>
          </a:p>
          <a:p>
            <a:pPr algn="ctr">
              <a:spcAft>
                <a:spcPts val="600"/>
              </a:spcAft>
            </a:pPr>
            <a:r>
              <a:rPr lang="es-MX" sz="1600" b="1" dirty="0" smtClean="0">
                <a:latin typeface="Calibri" pitchFamily="34" charset="0"/>
              </a:rPr>
              <a:t>Delegación </a:t>
            </a:r>
            <a:r>
              <a:rPr lang="es-MX" sz="1600" b="1" dirty="0">
                <a:latin typeface="Calibri" pitchFamily="34" charset="0"/>
              </a:rPr>
              <a:t>Coyoacán, C.P. </a:t>
            </a:r>
            <a:r>
              <a:rPr lang="es-MX" sz="1600" b="1" dirty="0" smtClean="0">
                <a:latin typeface="Calibri" pitchFamily="34" charset="0"/>
              </a:rPr>
              <a:t>04530, México, D.F.</a:t>
            </a:r>
            <a:endParaRPr lang="es-MX" sz="1600" b="1" dirty="0">
              <a:latin typeface="Calibri" pitchFamily="34" charset="0"/>
            </a:endParaRPr>
          </a:p>
          <a:p>
            <a:pPr algn="ctr">
              <a:spcAft>
                <a:spcPts val="600"/>
              </a:spcAft>
            </a:pPr>
            <a:r>
              <a:rPr lang="es-MX" sz="2600" b="1" cap="small" dirty="0" smtClean="0">
                <a:effectLst>
                  <a:outerShdw blurRad="38100" dist="38100" dir="2700000" algn="tl">
                    <a:srgbClr val="000000">
                      <a:alpha val="43137"/>
                    </a:srgbClr>
                  </a:outerShdw>
                </a:effectLst>
                <a:latin typeface="Calibri" pitchFamily="34" charset="0"/>
              </a:rPr>
              <a:t>Tel. (55) 5004 2400</a:t>
            </a:r>
          </a:p>
          <a:p>
            <a:pPr algn="ctr">
              <a:spcAft>
                <a:spcPts val="600"/>
              </a:spcAft>
            </a:pPr>
            <a:r>
              <a:rPr lang="es-MX" sz="2600" b="1" cap="small" dirty="0" smtClean="0">
                <a:effectLst>
                  <a:outerShdw blurRad="38100" dist="38100" dir="2700000" algn="tl">
                    <a:srgbClr val="000000">
                      <a:alpha val="43137"/>
                    </a:srgbClr>
                  </a:outerShdw>
                </a:effectLst>
                <a:latin typeface="Calibri" pitchFamily="34" charset="0"/>
              </a:rPr>
              <a:t>Tel INAI: 01 800 835 4324</a:t>
            </a:r>
          </a:p>
        </p:txBody>
      </p:sp>
      <p:sp>
        <p:nvSpPr>
          <p:cNvPr id="7" name="15 Rectángulo"/>
          <p:cNvSpPr/>
          <p:nvPr/>
        </p:nvSpPr>
        <p:spPr>
          <a:xfrm>
            <a:off x="251520" y="3297178"/>
            <a:ext cx="8640960" cy="707886"/>
          </a:xfrm>
          <a:prstGeom prst="rect">
            <a:avLst/>
          </a:prstGeom>
        </p:spPr>
        <p:txBody>
          <a:bodyPr wrap="square">
            <a:spAutoFit/>
          </a:bodyPr>
          <a:lstStyle/>
          <a:p>
            <a:pPr algn="ctr"/>
            <a:r>
              <a:rPr lang="es-MX" sz="2000" b="1" dirty="0" smtClean="0">
                <a:effectLst>
                  <a:outerShdw blurRad="38100" dist="38100" dir="2700000" algn="tl">
                    <a:srgbClr val="000000">
                      <a:alpha val="43137"/>
                    </a:srgbClr>
                  </a:outerShdw>
                </a:effectLst>
                <a:latin typeface="Calibri" pitchFamily="34" charset="0"/>
              </a:rPr>
              <a:t>Twitter: @</a:t>
            </a:r>
            <a:r>
              <a:rPr lang="es-MX" sz="2000" b="1" dirty="0" err="1" smtClean="0">
                <a:effectLst>
                  <a:outerShdw blurRad="38100" dist="38100" dir="2700000" algn="tl">
                    <a:srgbClr val="000000">
                      <a:alpha val="43137"/>
                    </a:srgbClr>
                  </a:outerShdw>
                </a:effectLst>
                <a:latin typeface="Calibri" pitchFamily="34" charset="0"/>
              </a:rPr>
              <a:t>oscarguerraford</a:t>
            </a:r>
            <a:endParaRPr lang="es-MX" sz="2000" b="1" dirty="0" smtClean="0">
              <a:effectLst>
                <a:outerShdw blurRad="38100" dist="38100" dir="2700000" algn="tl">
                  <a:srgbClr val="000000">
                    <a:alpha val="43137"/>
                  </a:srgbClr>
                </a:outerShdw>
              </a:effectLst>
              <a:latin typeface="Calibri" pitchFamily="34" charset="0"/>
            </a:endParaRPr>
          </a:p>
          <a:p>
            <a:pPr algn="ctr"/>
            <a:r>
              <a:rPr lang="es-MX" sz="2000" b="1" dirty="0" smtClean="0">
                <a:effectLst>
                  <a:outerShdw blurRad="38100" dist="38100" dir="2700000" algn="tl">
                    <a:srgbClr val="000000">
                      <a:alpha val="43137"/>
                    </a:srgbClr>
                  </a:outerShdw>
                </a:effectLst>
                <a:latin typeface="Calibri" pitchFamily="34" charset="0"/>
              </a:rPr>
              <a:t>Correo electrónico: oscar.guerra@inai.org.mx</a:t>
            </a:r>
          </a:p>
        </p:txBody>
      </p:sp>
      <p:pic>
        <p:nvPicPr>
          <p:cNvPr id="8" name="Imagen 6"/>
          <p:cNvPicPr>
            <a:picLocks noChangeAspect="1"/>
          </p:cNvPicPr>
          <p:nvPr/>
        </p:nvPicPr>
        <p:blipFill rotWithShape="1">
          <a:blip r:embed="rId2" cstate="print">
            <a:extLst>
              <a:ext uri="{28A0092B-C50C-407E-A947-70E740481C1C}">
                <a14:useLocalDpi xmlns:a14="http://schemas.microsoft.com/office/drawing/2010/main" val="0"/>
              </a:ext>
            </a:extLst>
          </a:blip>
          <a:srcRect t="10272" b="15898"/>
          <a:stretch/>
        </p:blipFill>
        <p:spPr>
          <a:xfrm>
            <a:off x="35497" y="44625"/>
            <a:ext cx="2448271" cy="1397014"/>
          </a:xfrm>
          <a:prstGeom prst="rect">
            <a:avLst/>
          </a:prstGeom>
        </p:spPr>
      </p:pic>
    </p:spTree>
    <p:extLst>
      <p:ext uri="{BB962C8B-B14F-4D97-AF65-F5344CB8AC3E}">
        <p14:creationId xmlns:p14="http://schemas.microsoft.com/office/powerpoint/2010/main" val="2116264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44624"/>
            <a:ext cx="8640960" cy="523220"/>
          </a:xfrm>
          <a:prstGeom prst="rect">
            <a:avLst/>
          </a:prstGeom>
          <a:noFill/>
        </p:spPr>
        <p:txBody>
          <a:bodyPr wrap="square" rtlCol="0">
            <a:spAutoFit/>
          </a:bodyPr>
          <a:lstStyle/>
          <a:p>
            <a:pPr algn="ctr"/>
            <a:r>
              <a:rPr lang="es-ES" sz="2800" b="1" cap="small" dirty="0">
                <a:solidFill>
                  <a:schemeClr val="bg1"/>
                </a:solidFill>
                <a:effectLst>
                  <a:glow rad="63500">
                    <a:schemeClr val="tx1">
                      <a:alpha val="60000"/>
                    </a:schemeClr>
                  </a:glow>
                </a:effectLst>
              </a:rPr>
              <a:t>Solicitudes en todo el país 2008-2015</a:t>
            </a:r>
          </a:p>
        </p:txBody>
      </p:sp>
      <p:sp>
        <p:nvSpPr>
          <p:cNvPr id="4" name="3 Rectángulo"/>
          <p:cNvSpPr/>
          <p:nvPr/>
        </p:nvSpPr>
        <p:spPr>
          <a:xfrm>
            <a:off x="251520" y="620688"/>
            <a:ext cx="8640960" cy="1671291"/>
          </a:xfrm>
          <a:prstGeom prst="rect">
            <a:avLst/>
          </a:prstGeom>
        </p:spPr>
        <p:txBody>
          <a:bodyPr wrap="square">
            <a:spAutoFit/>
          </a:bodyPr>
          <a:lstStyle/>
          <a:p>
            <a:pPr algn="just">
              <a:lnSpc>
                <a:spcPct val="114000"/>
              </a:lnSpc>
            </a:pPr>
            <a:r>
              <a:rPr lang="es-ES" dirty="0"/>
              <a:t>A partir de la reforma constitucional de 2007, </a:t>
            </a:r>
            <a:r>
              <a:rPr lang="es-ES" b="1" dirty="0"/>
              <a:t>las solicitudes se han incrementado en un promedio anual de 8.3%</a:t>
            </a:r>
            <a:r>
              <a:rPr lang="es-ES" dirty="0"/>
              <a:t>, es decir, pasamos de un total de 365 mil 644 solicitudes contabilizadas en 2008  a 619 mil 789 en 2015; esto sumando las solicitudes realizadas en </a:t>
            </a:r>
            <a:r>
              <a:rPr lang="es-ES" dirty="0" smtClean="0"/>
              <a:t>las entidades federativas, </a:t>
            </a:r>
            <a:r>
              <a:rPr lang="es-ES" dirty="0"/>
              <a:t>en la Administración Pública Federal (APF), los demás Poderes y los órganos constitucionales autónomos.</a:t>
            </a:r>
          </a:p>
        </p:txBody>
      </p:sp>
      <p:sp>
        <p:nvSpPr>
          <p:cNvPr id="6" name="5 Rectángulo"/>
          <p:cNvSpPr/>
          <p:nvPr/>
        </p:nvSpPr>
        <p:spPr>
          <a:xfrm>
            <a:off x="224879" y="5661248"/>
            <a:ext cx="8595593" cy="1039708"/>
          </a:xfrm>
          <a:prstGeom prst="rect">
            <a:avLst/>
          </a:prstGeom>
        </p:spPr>
        <p:txBody>
          <a:bodyPr wrap="square">
            <a:spAutoFit/>
          </a:bodyPr>
          <a:lstStyle/>
          <a:p>
            <a:pPr algn="just">
              <a:lnSpc>
                <a:spcPct val="114000"/>
              </a:lnSpc>
            </a:pPr>
            <a:r>
              <a:rPr lang="es-MX" dirty="0"/>
              <a:t>La gráfica muestra una tendencia al alza, con excepción de 2012, que experimentó un descenso de un 2.8% con respecto al año anterior, y 2015, que </a:t>
            </a:r>
            <a:r>
              <a:rPr lang="es-MX" dirty="0" smtClean="0"/>
              <a:t>disminuyó un </a:t>
            </a:r>
            <a:r>
              <a:rPr lang="es-MX" dirty="0"/>
              <a:t>3.1% con relación al 2014. </a:t>
            </a:r>
            <a:endParaRPr lang="es-ES" dirty="0"/>
          </a:p>
        </p:txBody>
      </p:sp>
      <p:sp>
        <p:nvSpPr>
          <p:cNvPr id="16" name="1 Marcador de número de diapositiva"/>
          <p:cNvSpPr>
            <a:spLocks noGrp="1"/>
          </p:cNvSpPr>
          <p:nvPr>
            <p:ph type="sldNum" sz="quarter" idx="12"/>
          </p:nvPr>
        </p:nvSpPr>
        <p:spPr>
          <a:xfrm>
            <a:off x="8647113" y="6408738"/>
            <a:ext cx="366712" cy="365125"/>
          </a:xfrm>
        </p:spPr>
        <p:txBody>
          <a:bodyPr/>
          <a:lstStyle/>
          <a:p>
            <a:pPr>
              <a:defRPr/>
            </a:pPr>
            <a:fld id="{BD43386B-512A-4F48-AC60-1F2A615D5642}" type="slidenum">
              <a:rPr lang="es-MX" smtClean="0"/>
              <a:pPr>
                <a:defRPr/>
              </a:pPr>
              <a:t>4</a:t>
            </a:fld>
            <a:endParaRPr lang="es-MX" dirty="0"/>
          </a:p>
        </p:txBody>
      </p:sp>
      <p:grpSp>
        <p:nvGrpSpPr>
          <p:cNvPr id="39" name="Grupo 38"/>
          <p:cNvGrpSpPr/>
          <p:nvPr/>
        </p:nvGrpSpPr>
        <p:grpSpPr>
          <a:xfrm>
            <a:off x="27112" y="2348880"/>
            <a:ext cx="9116888" cy="3472160"/>
            <a:chOff x="27112" y="2492896"/>
            <a:chExt cx="9116888" cy="3472160"/>
          </a:xfrm>
        </p:grpSpPr>
        <p:graphicFrame>
          <p:nvGraphicFramePr>
            <p:cNvPr id="40" name="1 Gráfico"/>
            <p:cNvGraphicFramePr/>
            <p:nvPr>
              <p:extLst>
                <p:ext uri="{D42A27DB-BD31-4B8C-83A1-F6EECF244321}">
                  <p14:modId xmlns:p14="http://schemas.microsoft.com/office/powerpoint/2010/main" val="1116372410"/>
                </p:ext>
              </p:extLst>
            </p:nvPr>
          </p:nvGraphicFramePr>
          <p:xfrm>
            <a:off x="27112" y="2492896"/>
            <a:ext cx="9116888" cy="3472160"/>
          </p:xfrm>
          <a:graphic>
            <a:graphicData uri="http://schemas.openxmlformats.org/drawingml/2006/chart">
              <c:chart xmlns:c="http://schemas.openxmlformats.org/drawingml/2006/chart" xmlns:r="http://schemas.openxmlformats.org/officeDocument/2006/relationships" r:id="rId2"/>
            </a:graphicData>
          </a:graphic>
        </p:graphicFrame>
        <p:sp>
          <p:nvSpPr>
            <p:cNvPr id="44" name="16 CuadroTexto"/>
            <p:cNvSpPr txBox="1"/>
            <p:nvPr/>
          </p:nvSpPr>
          <p:spPr>
            <a:xfrm>
              <a:off x="4262252" y="2492896"/>
              <a:ext cx="834855" cy="369332"/>
            </a:xfrm>
            <a:prstGeom prst="rect">
              <a:avLst/>
            </a:prstGeom>
            <a:solidFill>
              <a:schemeClr val="bg1"/>
            </a:solidFill>
          </p:spPr>
          <p:txBody>
            <a:bodyPr wrap="square" rtlCol="0">
              <a:spAutoFit/>
            </a:bodyPr>
            <a:lstStyle/>
            <a:p>
              <a:pPr algn="ctr"/>
              <a:r>
                <a:rPr lang="es-MX" b="1" dirty="0"/>
                <a:t>69.5%</a:t>
              </a:r>
            </a:p>
          </p:txBody>
        </p:sp>
        <p:sp>
          <p:nvSpPr>
            <p:cNvPr id="46" name="17 Triángulo isósceles"/>
            <p:cNvSpPr/>
            <p:nvPr/>
          </p:nvSpPr>
          <p:spPr>
            <a:xfrm>
              <a:off x="971600" y="3861048"/>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7" name="19 Conector recto de flecha"/>
            <p:cNvCxnSpPr/>
            <p:nvPr/>
          </p:nvCxnSpPr>
          <p:spPr>
            <a:xfrm flipV="1">
              <a:off x="1023660" y="3642847"/>
              <a:ext cx="451996" cy="161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21 CuadroTexto"/>
            <p:cNvSpPr txBox="1"/>
            <p:nvPr/>
          </p:nvSpPr>
          <p:spPr>
            <a:xfrm>
              <a:off x="1043608" y="3789040"/>
              <a:ext cx="648072" cy="292388"/>
            </a:xfrm>
            <a:prstGeom prst="rect">
              <a:avLst/>
            </a:prstGeom>
            <a:noFill/>
          </p:spPr>
          <p:txBody>
            <a:bodyPr wrap="square" rtlCol="0">
              <a:spAutoFit/>
            </a:bodyPr>
            <a:lstStyle/>
            <a:p>
              <a:r>
                <a:rPr lang="es-MX" sz="1250" dirty="0"/>
                <a:t>24.5%</a:t>
              </a:r>
            </a:p>
          </p:txBody>
        </p:sp>
        <p:sp>
          <p:nvSpPr>
            <p:cNvPr id="49" name="22 Triángulo isósceles"/>
            <p:cNvSpPr/>
            <p:nvPr/>
          </p:nvSpPr>
          <p:spPr>
            <a:xfrm>
              <a:off x="2051720" y="3660097"/>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23 CuadroTexto"/>
            <p:cNvSpPr txBox="1"/>
            <p:nvPr/>
          </p:nvSpPr>
          <p:spPr>
            <a:xfrm>
              <a:off x="2195736" y="3623084"/>
              <a:ext cx="648072" cy="292388"/>
            </a:xfrm>
            <a:prstGeom prst="rect">
              <a:avLst/>
            </a:prstGeom>
            <a:noFill/>
          </p:spPr>
          <p:txBody>
            <a:bodyPr wrap="square" rtlCol="0">
              <a:spAutoFit/>
            </a:bodyPr>
            <a:lstStyle/>
            <a:p>
              <a:r>
                <a:rPr lang="es-MX" sz="1250" dirty="0"/>
                <a:t>1.5%</a:t>
              </a:r>
            </a:p>
          </p:txBody>
        </p:sp>
        <p:sp>
          <p:nvSpPr>
            <p:cNvPr id="51" name="24 Triángulo isósceles"/>
            <p:cNvSpPr/>
            <p:nvPr/>
          </p:nvSpPr>
          <p:spPr>
            <a:xfrm>
              <a:off x="3220657" y="3644125"/>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25 CuadroTexto"/>
            <p:cNvSpPr txBox="1"/>
            <p:nvPr/>
          </p:nvSpPr>
          <p:spPr>
            <a:xfrm>
              <a:off x="3275856" y="3573016"/>
              <a:ext cx="648072" cy="292388"/>
            </a:xfrm>
            <a:prstGeom prst="rect">
              <a:avLst/>
            </a:prstGeom>
            <a:noFill/>
          </p:spPr>
          <p:txBody>
            <a:bodyPr wrap="square" rtlCol="0">
              <a:spAutoFit/>
            </a:bodyPr>
            <a:lstStyle/>
            <a:p>
              <a:pPr algn="ctr"/>
              <a:r>
                <a:rPr lang="es-MX" sz="1250" dirty="0"/>
                <a:t>9.2%</a:t>
              </a:r>
            </a:p>
          </p:txBody>
        </p:sp>
        <p:sp>
          <p:nvSpPr>
            <p:cNvPr id="53" name="26 Triángulo isósceles"/>
            <p:cNvSpPr/>
            <p:nvPr/>
          </p:nvSpPr>
          <p:spPr>
            <a:xfrm>
              <a:off x="5436096" y="3500109"/>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27 CuadroTexto"/>
            <p:cNvSpPr txBox="1"/>
            <p:nvPr/>
          </p:nvSpPr>
          <p:spPr>
            <a:xfrm>
              <a:off x="5508104" y="3437792"/>
              <a:ext cx="648072" cy="292388"/>
            </a:xfrm>
            <a:prstGeom prst="rect">
              <a:avLst/>
            </a:prstGeom>
            <a:noFill/>
          </p:spPr>
          <p:txBody>
            <a:bodyPr wrap="square" rtlCol="0">
              <a:spAutoFit/>
            </a:bodyPr>
            <a:lstStyle/>
            <a:p>
              <a:r>
                <a:rPr lang="es-MX" sz="1250" dirty="0"/>
                <a:t>10.9%</a:t>
              </a:r>
            </a:p>
          </p:txBody>
        </p:sp>
        <p:sp>
          <p:nvSpPr>
            <p:cNvPr id="55" name="28 Triángulo isósceles"/>
            <p:cNvSpPr/>
            <p:nvPr/>
          </p:nvSpPr>
          <p:spPr>
            <a:xfrm>
              <a:off x="6516216" y="3292415"/>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29 CuadroTexto"/>
            <p:cNvSpPr txBox="1"/>
            <p:nvPr/>
          </p:nvSpPr>
          <p:spPr>
            <a:xfrm>
              <a:off x="6605808" y="3230560"/>
              <a:ext cx="648072" cy="284693"/>
            </a:xfrm>
            <a:prstGeom prst="rect">
              <a:avLst/>
            </a:prstGeom>
            <a:noFill/>
          </p:spPr>
          <p:txBody>
            <a:bodyPr wrap="square" rtlCol="0">
              <a:spAutoFit/>
            </a:bodyPr>
            <a:lstStyle/>
            <a:p>
              <a:r>
                <a:rPr lang="es-MX" sz="1250" dirty="0"/>
                <a:t>18.2%</a:t>
              </a:r>
            </a:p>
          </p:txBody>
        </p:sp>
        <p:sp>
          <p:nvSpPr>
            <p:cNvPr id="57" name="30 Triángulo isósceles"/>
            <p:cNvSpPr/>
            <p:nvPr/>
          </p:nvSpPr>
          <p:spPr>
            <a:xfrm flipV="1">
              <a:off x="4324706" y="3576734"/>
              <a:ext cx="216024" cy="21692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31 CuadroTexto"/>
            <p:cNvSpPr txBox="1"/>
            <p:nvPr/>
          </p:nvSpPr>
          <p:spPr>
            <a:xfrm>
              <a:off x="4427984" y="3568660"/>
              <a:ext cx="648072" cy="292388"/>
            </a:xfrm>
            <a:prstGeom prst="rect">
              <a:avLst/>
            </a:prstGeom>
            <a:noFill/>
          </p:spPr>
          <p:txBody>
            <a:bodyPr wrap="square" rtlCol="0">
              <a:spAutoFit/>
            </a:bodyPr>
            <a:lstStyle/>
            <a:p>
              <a:r>
                <a:rPr lang="es-MX" sz="1250" dirty="0"/>
                <a:t>-3.2%</a:t>
              </a:r>
            </a:p>
          </p:txBody>
        </p:sp>
        <p:cxnSp>
          <p:nvCxnSpPr>
            <p:cNvPr id="59" name="32 Conector recto de flecha"/>
            <p:cNvCxnSpPr/>
            <p:nvPr/>
          </p:nvCxnSpPr>
          <p:spPr>
            <a:xfrm flipV="1">
              <a:off x="6509073" y="2862228"/>
              <a:ext cx="583207" cy="430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34 Conector recto de flecha"/>
            <p:cNvCxnSpPr/>
            <p:nvPr/>
          </p:nvCxnSpPr>
          <p:spPr>
            <a:xfrm flipV="1">
              <a:off x="5373671" y="3292415"/>
              <a:ext cx="643252" cy="2003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40 Conector recto de flecha"/>
            <p:cNvCxnSpPr/>
            <p:nvPr/>
          </p:nvCxnSpPr>
          <p:spPr>
            <a:xfrm>
              <a:off x="4262252" y="3439387"/>
              <a:ext cx="638547" cy="47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42 Conector recto de flecha"/>
            <p:cNvCxnSpPr/>
            <p:nvPr/>
          </p:nvCxnSpPr>
          <p:spPr>
            <a:xfrm flipV="1">
              <a:off x="3160950" y="3437792"/>
              <a:ext cx="628430" cy="1624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44 Conector recto de flecha"/>
            <p:cNvCxnSpPr/>
            <p:nvPr/>
          </p:nvCxnSpPr>
          <p:spPr>
            <a:xfrm flipV="1">
              <a:off x="2094194" y="3583986"/>
              <a:ext cx="570418" cy="69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32 Conector recto de flecha"/>
            <p:cNvCxnSpPr/>
            <p:nvPr/>
          </p:nvCxnSpPr>
          <p:spPr>
            <a:xfrm>
              <a:off x="7584430" y="2923084"/>
              <a:ext cx="659978" cy="738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30 Triángulo isósceles"/>
            <p:cNvSpPr/>
            <p:nvPr/>
          </p:nvSpPr>
          <p:spPr>
            <a:xfrm flipV="1">
              <a:off x="7628039" y="3061258"/>
              <a:ext cx="216024" cy="21692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31 CuadroTexto"/>
            <p:cNvSpPr txBox="1"/>
            <p:nvPr/>
          </p:nvSpPr>
          <p:spPr>
            <a:xfrm>
              <a:off x="7731317" y="3053184"/>
              <a:ext cx="648072" cy="292388"/>
            </a:xfrm>
            <a:prstGeom prst="rect">
              <a:avLst/>
            </a:prstGeom>
            <a:noFill/>
          </p:spPr>
          <p:txBody>
            <a:bodyPr wrap="square" rtlCol="0">
              <a:spAutoFit/>
            </a:bodyPr>
            <a:lstStyle/>
            <a:p>
              <a:r>
                <a:rPr lang="es-MX" sz="1250" dirty="0"/>
                <a:t>-3.1%</a:t>
              </a:r>
            </a:p>
          </p:txBody>
        </p:sp>
        <p:cxnSp>
          <p:nvCxnSpPr>
            <p:cNvPr id="67" name="Conector recto 66"/>
            <p:cNvCxnSpPr/>
            <p:nvPr/>
          </p:nvCxnSpPr>
          <p:spPr>
            <a:xfrm>
              <a:off x="683568" y="2708920"/>
              <a:ext cx="3641138"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5005975" y="2708920"/>
              <a:ext cx="3454457" cy="0"/>
            </a:xfrm>
            <a:prstGeom prst="line">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68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extLst>
              <p:ext uri="{D42A27DB-BD31-4B8C-83A1-F6EECF244321}">
                <p14:modId xmlns:p14="http://schemas.microsoft.com/office/powerpoint/2010/main" val="1783439166"/>
              </p:ext>
            </p:extLst>
          </p:nvPr>
        </p:nvGraphicFramePr>
        <p:xfrm>
          <a:off x="156841" y="1374050"/>
          <a:ext cx="8856984" cy="420048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51520" y="548680"/>
            <a:ext cx="8640960" cy="723916"/>
          </a:xfrm>
          <a:prstGeom prst="rect">
            <a:avLst/>
          </a:prstGeom>
        </p:spPr>
        <p:txBody>
          <a:bodyPr wrap="square">
            <a:spAutoFit/>
          </a:bodyPr>
          <a:lstStyle/>
          <a:p>
            <a:pPr algn="just">
              <a:lnSpc>
                <a:spcPct val="114000"/>
              </a:lnSpc>
            </a:pPr>
            <a:r>
              <a:rPr lang="es-MX" dirty="0" smtClean="0"/>
              <a:t>La evolución de las solicitudes de información atendidos por los sujetos obligados del Poder Judicial durante el periodo 2008-2015 son las siguientes :</a:t>
            </a:r>
            <a:endParaRPr lang="es-MX" dirty="0"/>
          </a:p>
        </p:txBody>
      </p:sp>
      <p:sp>
        <p:nvSpPr>
          <p:cNvPr id="6" name="5 CuadroTexto"/>
          <p:cNvSpPr txBox="1"/>
          <p:nvPr/>
        </p:nvSpPr>
        <p:spPr>
          <a:xfrm>
            <a:off x="179512" y="44624"/>
            <a:ext cx="8640960" cy="523220"/>
          </a:xfrm>
          <a:prstGeom prst="rect">
            <a:avLst/>
          </a:prstGeom>
          <a:noFill/>
        </p:spPr>
        <p:txBody>
          <a:bodyPr wrap="square" rtlCol="0">
            <a:spAutoFit/>
          </a:bodyPr>
          <a:lstStyle/>
          <a:p>
            <a:pPr algn="ctr"/>
            <a:r>
              <a:rPr lang="es-ES" sz="2800" b="1" cap="small" dirty="0" smtClean="0">
                <a:solidFill>
                  <a:schemeClr val="bg1"/>
                </a:solidFill>
                <a:effectLst>
                  <a:glow rad="63500">
                    <a:schemeClr val="tx1">
                      <a:alpha val="60000"/>
                    </a:schemeClr>
                  </a:glow>
                </a:effectLst>
              </a:rPr>
              <a:t>Solicitudes en el Poder Judicial 2008-2015</a:t>
            </a:r>
            <a:endParaRPr lang="es-ES" sz="2800" b="1" cap="small" dirty="0">
              <a:solidFill>
                <a:schemeClr val="bg1"/>
              </a:solidFill>
              <a:effectLst>
                <a:glow rad="63500">
                  <a:schemeClr val="tx1">
                    <a:alpha val="60000"/>
                  </a:schemeClr>
                </a:glow>
              </a:effectLst>
            </a:endParaRPr>
          </a:p>
        </p:txBody>
      </p:sp>
      <p:sp>
        <p:nvSpPr>
          <p:cNvPr id="9" name="1 Marcador de número de diapositiva"/>
          <p:cNvSpPr>
            <a:spLocks noGrp="1"/>
          </p:cNvSpPr>
          <p:nvPr>
            <p:ph type="sldNum" sz="quarter" idx="12"/>
          </p:nvPr>
        </p:nvSpPr>
        <p:spPr>
          <a:xfrm>
            <a:off x="8647113" y="6408738"/>
            <a:ext cx="366712" cy="365125"/>
          </a:xfrm>
        </p:spPr>
        <p:txBody>
          <a:bodyPr/>
          <a:lstStyle/>
          <a:p>
            <a:pPr>
              <a:defRPr/>
            </a:pPr>
            <a:fld id="{BD43386B-512A-4F48-AC60-1F2A615D5642}" type="slidenum">
              <a:rPr lang="es-MX" smtClean="0"/>
              <a:pPr>
                <a:defRPr/>
              </a:pPr>
              <a:t>5</a:t>
            </a:fld>
            <a:endParaRPr lang="es-MX" dirty="0"/>
          </a:p>
        </p:txBody>
      </p:sp>
      <p:sp>
        <p:nvSpPr>
          <p:cNvPr id="11" name="4 Rectángulo"/>
          <p:cNvSpPr/>
          <p:nvPr/>
        </p:nvSpPr>
        <p:spPr>
          <a:xfrm>
            <a:off x="251520" y="5553505"/>
            <a:ext cx="8640960" cy="723916"/>
          </a:xfrm>
          <a:prstGeom prst="rect">
            <a:avLst/>
          </a:prstGeom>
        </p:spPr>
        <p:txBody>
          <a:bodyPr wrap="square">
            <a:spAutoFit/>
          </a:bodyPr>
          <a:lstStyle/>
          <a:p>
            <a:pPr algn="just">
              <a:lnSpc>
                <a:spcPct val="114000"/>
              </a:lnSpc>
            </a:pPr>
            <a:r>
              <a:rPr lang="es-MX" dirty="0" smtClean="0"/>
              <a:t>En </a:t>
            </a:r>
            <a:r>
              <a:rPr lang="es-MX" dirty="0"/>
              <a:t>este </a:t>
            </a:r>
            <a:r>
              <a:rPr lang="es-MX" dirty="0" smtClean="0"/>
              <a:t>periodo, se muestra una </a:t>
            </a:r>
            <a:r>
              <a:rPr lang="es-MX" dirty="0"/>
              <a:t>tendencia </a:t>
            </a:r>
            <a:r>
              <a:rPr lang="es-MX" dirty="0" smtClean="0"/>
              <a:t>general a la baja de las solicitudes de información hechas a las tres instituciones del Poder Judicial.</a:t>
            </a:r>
            <a:endParaRPr lang="es-MX" dirty="0"/>
          </a:p>
        </p:txBody>
      </p:sp>
      <p:sp>
        <p:nvSpPr>
          <p:cNvPr id="10" name="6 Rectángulo"/>
          <p:cNvSpPr/>
          <p:nvPr/>
        </p:nvSpPr>
        <p:spPr>
          <a:xfrm>
            <a:off x="259722" y="6290156"/>
            <a:ext cx="8387391" cy="523220"/>
          </a:xfrm>
          <a:prstGeom prst="rect">
            <a:avLst/>
          </a:prstGeom>
        </p:spPr>
        <p:txBody>
          <a:bodyPr wrap="square">
            <a:spAutoFit/>
          </a:bodyPr>
          <a:lstStyle/>
          <a:p>
            <a:pPr algn="just"/>
            <a:r>
              <a:rPr lang="es-MX" sz="1400" i="1" dirty="0" smtClean="0"/>
              <a:t>* Para el 2015, el Tribunal Electoral del Poder Judicial de la Federación no entregó el informe respectivo en materia de transparencia.</a:t>
            </a:r>
          </a:p>
        </p:txBody>
      </p:sp>
    </p:spTree>
    <p:extLst>
      <p:ext uri="{BB962C8B-B14F-4D97-AF65-F5344CB8AC3E}">
        <p14:creationId xmlns:p14="http://schemas.microsoft.com/office/powerpoint/2010/main" val="1886256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548680"/>
            <a:ext cx="8712968" cy="1671291"/>
          </a:xfrm>
          <a:prstGeom prst="rect">
            <a:avLst/>
          </a:prstGeom>
        </p:spPr>
        <p:txBody>
          <a:bodyPr wrap="square">
            <a:spAutoFit/>
          </a:bodyPr>
          <a:lstStyle/>
          <a:p>
            <a:pPr algn="just">
              <a:lnSpc>
                <a:spcPct val="114000"/>
              </a:lnSpc>
            </a:pPr>
            <a:r>
              <a:rPr lang="es-MX" dirty="0"/>
              <a:t>El recurso </a:t>
            </a:r>
            <a:r>
              <a:rPr lang="es-MX" dirty="0" smtClean="0"/>
              <a:t>de revisión </a:t>
            </a:r>
            <a:r>
              <a:rPr lang="es-MX" dirty="0"/>
              <a:t>es el mecanismo mediante el cual el solicitante puede hacer valer su derecho ante la autoridad garante cuando no recibió respuesta, </a:t>
            </a:r>
            <a:r>
              <a:rPr lang="es-MX" dirty="0" smtClean="0"/>
              <a:t>cuando la </a:t>
            </a:r>
            <a:r>
              <a:rPr lang="es-MX" dirty="0"/>
              <a:t>respuesta no fue lo que esperaba o la entrega de ésta no fue </a:t>
            </a:r>
            <a:r>
              <a:rPr lang="es-MX" dirty="0" smtClean="0"/>
              <a:t>en tiempo y forma. </a:t>
            </a:r>
            <a:r>
              <a:rPr lang="es-MX" dirty="0"/>
              <a:t>Es importante conocer el número de inconformidades y el porcentaje que representa con respecto a las solicitudes para saber, a priori, el interés de los ciudadanos por exigir que su derecho sea respetado.</a:t>
            </a:r>
            <a:endParaRPr lang="es-ES" dirty="0"/>
          </a:p>
        </p:txBody>
      </p:sp>
      <p:sp>
        <p:nvSpPr>
          <p:cNvPr id="4" name="3 CuadroTexto"/>
          <p:cNvSpPr txBox="1"/>
          <p:nvPr/>
        </p:nvSpPr>
        <p:spPr>
          <a:xfrm>
            <a:off x="-108520" y="44624"/>
            <a:ext cx="8640960" cy="523220"/>
          </a:xfrm>
          <a:prstGeom prst="rect">
            <a:avLst/>
          </a:prstGeom>
          <a:noFill/>
        </p:spPr>
        <p:txBody>
          <a:bodyPr wrap="square" rtlCol="0">
            <a:spAutoFit/>
          </a:bodyPr>
          <a:lstStyle/>
          <a:p>
            <a:pPr algn="ctr"/>
            <a:r>
              <a:rPr lang="es-ES" sz="2800" b="1" cap="small" dirty="0">
                <a:solidFill>
                  <a:schemeClr val="bg1"/>
                </a:solidFill>
                <a:effectLst>
                  <a:glow rad="63500">
                    <a:schemeClr val="tx1">
                      <a:alpha val="60000"/>
                    </a:schemeClr>
                  </a:glow>
                </a:effectLst>
              </a:rPr>
              <a:t>Número de recursos de inconformidad </a:t>
            </a:r>
            <a:r>
              <a:rPr lang="es-ES" sz="2800" b="1" cap="small" dirty="0" smtClean="0">
                <a:solidFill>
                  <a:schemeClr val="bg1"/>
                </a:solidFill>
                <a:effectLst>
                  <a:glow rad="63500">
                    <a:schemeClr val="tx1">
                      <a:alpha val="60000"/>
                    </a:schemeClr>
                  </a:glow>
                </a:effectLst>
              </a:rPr>
              <a:t>2008-2015</a:t>
            </a:r>
            <a:endParaRPr lang="es-ES" sz="2800" b="1" cap="small" dirty="0">
              <a:solidFill>
                <a:schemeClr val="bg1"/>
              </a:solidFill>
              <a:effectLst>
                <a:glow rad="63500">
                  <a:schemeClr val="tx1">
                    <a:alpha val="60000"/>
                  </a:schemeClr>
                </a:glow>
              </a:effectLst>
            </a:endParaRPr>
          </a:p>
        </p:txBody>
      </p:sp>
      <p:sp>
        <p:nvSpPr>
          <p:cNvPr id="5" name="4 Rectángulo"/>
          <p:cNvSpPr/>
          <p:nvPr/>
        </p:nvSpPr>
        <p:spPr>
          <a:xfrm>
            <a:off x="107504" y="5733256"/>
            <a:ext cx="8856984" cy="934487"/>
          </a:xfrm>
          <a:prstGeom prst="rect">
            <a:avLst/>
          </a:prstGeom>
        </p:spPr>
        <p:txBody>
          <a:bodyPr wrap="square">
            <a:spAutoFit/>
          </a:bodyPr>
          <a:lstStyle/>
          <a:p>
            <a:pPr algn="just">
              <a:lnSpc>
                <a:spcPct val="114000"/>
              </a:lnSpc>
            </a:pPr>
            <a:r>
              <a:rPr lang="es-MX" sz="1600" dirty="0"/>
              <a:t>En el periodo 2008 – 2015, el número promedio de inconformidades a nivel nacional fue de 21,714. En 2013 alcanzó la cifra más alta de </a:t>
            </a:r>
            <a:r>
              <a:rPr lang="es-MX" sz="1600" dirty="0" smtClean="0"/>
              <a:t>29,395, aunque cabe </a:t>
            </a:r>
            <a:r>
              <a:rPr lang="es-MX" sz="1600" dirty="0"/>
              <a:t>señalar que se trató de un año atípico porque </a:t>
            </a:r>
            <a:r>
              <a:rPr lang="es-MX" sz="1600" dirty="0" smtClean="0"/>
              <a:t>es estado de Nuevo </a:t>
            </a:r>
            <a:r>
              <a:rPr lang="es-MX" sz="1600" dirty="0"/>
              <a:t>León recibió más de 9 mil recursos de una sola </a:t>
            </a:r>
            <a:r>
              <a:rPr lang="es-MX" sz="1600" dirty="0" smtClean="0"/>
              <a:t>persona.</a:t>
            </a:r>
            <a:endParaRPr lang="es-ES" sz="1600" dirty="0"/>
          </a:p>
        </p:txBody>
      </p:sp>
      <p:sp>
        <p:nvSpPr>
          <p:cNvPr id="6" name="1 Marcador de número de diapositiva"/>
          <p:cNvSpPr>
            <a:spLocks noGrp="1"/>
          </p:cNvSpPr>
          <p:nvPr>
            <p:ph type="sldNum" sz="quarter" idx="12"/>
          </p:nvPr>
        </p:nvSpPr>
        <p:spPr>
          <a:xfrm>
            <a:off x="8647113" y="6408738"/>
            <a:ext cx="366712" cy="365125"/>
          </a:xfrm>
        </p:spPr>
        <p:txBody>
          <a:bodyPr/>
          <a:lstStyle/>
          <a:p>
            <a:pPr>
              <a:defRPr/>
            </a:pPr>
            <a:fld id="{BD43386B-512A-4F48-AC60-1F2A615D5642}" type="slidenum">
              <a:rPr lang="es-MX" smtClean="0"/>
              <a:pPr>
                <a:defRPr/>
              </a:pPr>
              <a:t>6</a:t>
            </a:fld>
            <a:endParaRPr lang="es-MX" dirty="0"/>
          </a:p>
        </p:txBody>
      </p:sp>
      <p:graphicFrame>
        <p:nvGraphicFramePr>
          <p:cNvPr id="41" name="17 Gráfico"/>
          <p:cNvGraphicFramePr/>
          <p:nvPr>
            <p:extLst>
              <p:ext uri="{D42A27DB-BD31-4B8C-83A1-F6EECF244321}">
                <p14:modId xmlns:p14="http://schemas.microsoft.com/office/powerpoint/2010/main" val="737345456"/>
              </p:ext>
            </p:extLst>
          </p:nvPr>
        </p:nvGraphicFramePr>
        <p:xfrm>
          <a:off x="27112" y="2276872"/>
          <a:ext cx="9116888" cy="3472160"/>
        </p:xfrm>
        <a:graphic>
          <a:graphicData uri="http://schemas.openxmlformats.org/drawingml/2006/chart">
            <c:chart xmlns:c="http://schemas.openxmlformats.org/drawingml/2006/chart" xmlns:r="http://schemas.openxmlformats.org/officeDocument/2006/relationships" r:id="rId2"/>
          </a:graphicData>
        </a:graphic>
      </p:graphicFrame>
      <p:sp>
        <p:nvSpPr>
          <p:cNvPr id="42" name="19 Triángulo isósceles"/>
          <p:cNvSpPr/>
          <p:nvPr/>
        </p:nvSpPr>
        <p:spPr>
          <a:xfrm>
            <a:off x="971600" y="4220189"/>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4" name="20 Conector recto de flecha"/>
          <p:cNvCxnSpPr/>
          <p:nvPr/>
        </p:nvCxnSpPr>
        <p:spPr>
          <a:xfrm flipV="1">
            <a:off x="899592" y="4004220"/>
            <a:ext cx="659947" cy="2168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21 CuadroTexto"/>
          <p:cNvSpPr txBox="1"/>
          <p:nvPr/>
        </p:nvSpPr>
        <p:spPr>
          <a:xfrm>
            <a:off x="1069984" y="4171100"/>
            <a:ext cx="648072" cy="292388"/>
          </a:xfrm>
          <a:prstGeom prst="rect">
            <a:avLst/>
          </a:prstGeom>
          <a:noFill/>
        </p:spPr>
        <p:txBody>
          <a:bodyPr wrap="square" rtlCol="0">
            <a:spAutoFit/>
          </a:bodyPr>
          <a:lstStyle/>
          <a:p>
            <a:r>
              <a:rPr lang="es-MX" sz="1250" dirty="0"/>
              <a:t>30.2%</a:t>
            </a:r>
          </a:p>
        </p:txBody>
      </p:sp>
      <p:sp>
        <p:nvSpPr>
          <p:cNvPr id="46" name="22 Triángulo isósceles"/>
          <p:cNvSpPr/>
          <p:nvPr/>
        </p:nvSpPr>
        <p:spPr>
          <a:xfrm>
            <a:off x="2105875" y="3788141"/>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23 CuadroTexto"/>
          <p:cNvSpPr txBox="1"/>
          <p:nvPr/>
        </p:nvSpPr>
        <p:spPr>
          <a:xfrm>
            <a:off x="2186944" y="3712676"/>
            <a:ext cx="648072" cy="292388"/>
          </a:xfrm>
          <a:prstGeom prst="rect">
            <a:avLst/>
          </a:prstGeom>
          <a:noFill/>
        </p:spPr>
        <p:txBody>
          <a:bodyPr wrap="square" rtlCol="0">
            <a:spAutoFit/>
          </a:bodyPr>
          <a:lstStyle/>
          <a:p>
            <a:r>
              <a:rPr lang="es-MX" sz="1250" dirty="0"/>
              <a:t>68.7%</a:t>
            </a:r>
          </a:p>
        </p:txBody>
      </p:sp>
      <p:sp>
        <p:nvSpPr>
          <p:cNvPr id="48" name="25 CuadroTexto"/>
          <p:cNvSpPr txBox="1"/>
          <p:nvPr/>
        </p:nvSpPr>
        <p:spPr>
          <a:xfrm>
            <a:off x="3240714" y="3115889"/>
            <a:ext cx="648072" cy="292388"/>
          </a:xfrm>
          <a:prstGeom prst="rect">
            <a:avLst/>
          </a:prstGeom>
          <a:noFill/>
        </p:spPr>
        <p:txBody>
          <a:bodyPr wrap="square" rtlCol="0">
            <a:spAutoFit/>
          </a:bodyPr>
          <a:lstStyle/>
          <a:p>
            <a:pPr algn="ctr"/>
            <a:r>
              <a:rPr lang="es-MX" sz="1250" dirty="0" smtClean="0"/>
              <a:t>0%</a:t>
            </a:r>
            <a:endParaRPr lang="es-MX" sz="1250" dirty="0"/>
          </a:p>
        </p:txBody>
      </p:sp>
      <p:sp>
        <p:nvSpPr>
          <p:cNvPr id="49" name="26 Triángulo isósceles"/>
          <p:cNvSpPr/>
          <p:nvPr/>
        </p:nvSpPr>
        <p:spPr>
          <a:xfrm>
            <a:off x="5400026" y="3138578"/>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27 CuadroTexto"/>
          <p:cNvSpPr txBox="1"/>
          <p:nvPr/>
        </p:nvSpPr>
        <p:spPr>
          <a:xfrm>
            <a:off x="5492219" y="3067547"/>
            <a:ext cx="648072" cy="292388"/>
          </a:xfrm>
          <a:prstGeom prst="rect">
            <a:avLst/>
          </a:prstGeom>
          <a:noFill/>
        </p:spPr>
        <p:txBody>
          <a:bodyPr wrap="square" rtlCol="0">
            <a:spAutoFit/>
          </a:bodyPr>
          <a:lstStyle/>
          <a:p>
            <a:r>
              <a:rPr lang="es-MX" sz="1250" dirty="0"/>
              <a:t>20.6%</a:t>
            </a:r>
          </a:p>
        </p:txBody>
      </p:sp>
      <p:sp>
        <p:nvSpPr>
          <p:cNvPr id="51" name="28 Triángulo isósceles"/>
          <p:cNvSpPr/>
          <p:nvPr/>
        </p:nvSpPr>
        <p:spPr>
          <a:xfrm>
            <a:off x="4311843" y="3179419"/>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29 CuadroTexto"/>
          <p:cNvSpPr txBox="1"/>
          <p:nvPr/>
        </p:nvSpPr>
        <p:spPr>
          <a:xfrm>
            <a:off x="6584412" y="3194154"/>
            <a:ext cx="648072" cy="292388"/>
          </a:xfrm>
          <a:prstGeom prst="rect">
            <a:avLst/>
          </a:prstGeom>
          <a:noFill/>
        </p:spPr>
        <p:txBody>
          <a:bodyPr wrap="square" rtlCol="0">
            <a:spAutoFit/>
          </a:bodyPr>
          <a:lstStyle/>
          <a:p>
            <a:r>
              <a:rPr lang="es-MX" sz="1250" dirty="0"/>
              <a:t>-25.7%</a:t>
            </a:r>
          </a:p>
        </p:txBody>
      </p:sp>
      <p:sp>
        <p:nvSpPr>
          <p:cNvPr id="53" name="30 Triángulo isósceles"/>
          <p:cNvSpPr/>
          <p:nvPr/>
        </p:nvSpPr>
        <p:spPr>
          <a:xfrm flipV="1">
            <a:off x="6520009" y="3122881"/>
            <a:ext cx="216024" cy="21692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31 CuadroTexto"/>
          <p:cNvSpPr txBox="1"/>
          <p:nvPr/>
        </p:nvSpPr>
        <p:spPr>
          <a:xfrm>
            <a:off x="4414165" y="3138578"/>
            <a:ext cx="648072" cy="292388"/>
          </a:xfrm>
          <a:prstGeom prst="rect">
            <a:avLst/>
          </a:prstGeom>
          <a:noFill/>
        </p:spPr>
        <p:txBody>
          <a:bodyPr wrap="square" rtlCol="0">
            <a:spAutoFit/>
          </a:bodyPr>
          <a:lstStyle/>
          <a:p>
            <a:r>
              <a:rPr lang="es-MX" sz="1250" dirty="0" smtClean="0"/>
              <a:t>2.5%</a:t>
            </a:r>
            <a:endParaRPr lang="es-MX" sz="1250" dirty="0"/>
          </a:p>
        </p:txBody>
      </p:sp>
      <p:cxnSp>
        <p:nvCxnSpPr>
          <p:cNvPr id="55" name="32 Conector recto de flecha"/>
          <p:cNvCxnSpPr/>
          <p:nvPr/>
        </p:nvCxnSpPr>
        <p:spPr>
          <a:xfrm>
            <a:off x="6454998" y="2697809"/>
            <a:ext cx="648072" cy="5138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33 Conector recto de flecha"/>
          <p:cNvCxnSpPr/>
          <p:nvPr/>
        </p:nvCxnSpPr>
        <p:spPr>
          <a:xfrm flipV="1">
            <a:off x="5393636" y="2730145"/>
            <a:ext cx="617241" cy="390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34 Conector recto de flecha"/>
          <p:cNvCxnSpPr/>
          <p:nvPr/>
        </p:nvCxnSpPr>
        <p:spPr>
          <a:xfrm flipV="1">
            <a:off x="4281188" y="3030453"/>
            <a:ext cx="580664" cy="20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35 Conector recto de flecha"/>
          <p:cNvCxnSpPr/>
          <p:nvPr/>
        </p:nvCxnSpPr>
        <p:spPr>
          <a:xfrm flipV="1">
            <a:off x="3188398" y="3067547"/>
            <a:ext cx="519506" cy="27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36 Conector recto de flecha"/>
          <p:cNvCxnSpPr/>
          <p:nvPr/>
        </p:nvCxnSpPr>
        <p:spPr>
          <a:xfrm flipV="1">
            <a:off x="1988690" y="3194154"/>
            <a:ext cx="694716" cy="7604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42 Triángulo isósceles"/>
          <p:cNvSpPr/>
          <p:nvPr/>
        </p:nvSpPr>
        <p:spPr>
          <a:xfrm flipV="1">
            <a:off x="3188398" y="3146199"/>
            <a:ext cx="216024" cy="2169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1" name="32 Conector recto de flecha"/>
          <p:cNvCxnSpPr/>
          <p:nvPr/>
        </p:nvCxnSpPr>
        <p:spPr>
          <a:xfrm flipV="1">
            <a:off x="7593470" y="3030453"/>
            <a:ext cx="619913" cy="2870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26 Triángulo isósceles"/>
          <p:cNvSpPr/>
          <p:nvPr/>
        </p:nvSpPr>
        <p:spPr>
          <a:xfrm>
            <a:off x="7619580" y="3387549"/>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27 CuadroTexto"/>
          <p:cNvSpPr txBox="1"/>
          <p:nvPr/>
        </p:nvSpPr>
        <p:spPr>
          <a:xfrm>
            <a:off x="7711773" y="3316518"/>
            <a:ext cx="648072" cy="284693"/>
          </a:xfrm>
          <a:prstGeom prst="rect">
            <a:avLst/>
          </a:prstGeom>
          <a:noFill/>
        </p:spPr>
        <p:txBody>
          <a:bodyPr wrap="square" rtlCol="0">
            <a:spAutoFit/>
          </a:bodyPr>
          <a:lstStyle/>
          <a:p>
            <a:r>
              <a:rPr lang="es-MX" sz="1250" dirty="0"/>
              <a:t>19.2%</a:t>
            </a:r>
          </a:p>
        </p:txBody>
      </p:sp>
    </p:spTree>
    <p:extLst>
      <p:ext uri="{BB962C8B-B14F-4D97-AF65-F5344CB8AC3E}">
        <p14:creationId xmlns:p14="http://schemas.microsoft.com/office/powerpoint/2010/main" val="1257807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extLst>
              <p:ext uri="{D42A27DB-BD31-4B8C-83A1-F6EECF244321}">
                <p14:modId xmlns:p14="http://schemas.microsoft.com/office/powerpoint/2010/main" val="1772134091"/>
              </p:ext>
            </p:extLst>
          </p:nvPr>
        </p:nvGraphicFramePr>
        <p:xfrm>
          <a:off x="156841" y="1374050"/>
          <a:ext cx="8856984" cy="4200486"/>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179512" y="44624"/>
            <a:ext cx="8640960" cy="523220"/>
          </a:xfrm>
          <a:prstGeom prst="rect">
            <a:avLst/>
          </a:prstGeom>
          <a:noFill/>
        </p:spPr>
        <p:txBody>
          <a:bodyPr wrap="square" rtlCol="0">
            <a:spAutoFit/>
          </a:bodyPr>
          <a:lstStyle/>
          <a:p>
            <a:pPr algn="ctr"/>
            <a:r>
              <a:rPr lang="es-ES" sz="2800" b="1" cap="small" dirty="0" smtClean="0">
                <a:solidFill>
                  <a:schemeClr val="bg1"/>
                </a:solidFill>
                <a:effectLst>
                  <a:glow rad="63500">
                    <a:schemeClr val="tx1">
                      <a:alpha val="60000"/>
                    </a:schemeClr>
                  </a:glow>
                </a:effectLst>
              </a:rPr>
              <a:t>Recursos interpuestos en el Poder Judicial 2008-2015</a:t>
            </a:r>
            <a:endParaRPr lang="es-ES" sz="2800" b="1" cap="small" dirty="0">
              <a:solidFill>
                <a:schemeClr val="bg1"/>
              </a:solidFill>
              <a:effectLst>
                <a:glow rad="63500">
                  <a:schemeClr val="tx1">
                    <a:alpha val="60000"/>
                  </a:schemeClr>
                </a:glow>
              </a:effectLst>
            </a:endParaRPr>
          </a:p>
        </p:txBody>
      </p:sp>
      <p:sp>
        <p:nvSpPr>
          <p:cNvPr id="9" name="1 Marcador de número de diapositiva"/>
          <p:cNvSpPr>
            <a:spLocks noGrp="1"/>
          </p:cNvSpPr>
          <p:nvPr>
            <p:ph type="sldNum" sz="quarter" idx="12"/>
          </p:nvPr>
        </p:nvSpPr>
        <p:spPr>
          <a:xfrm>
            <a:off x="8647113" y="6408738"/>
            <a:ext cx="366712" cy="365125"/>
          </a:xfrm>
        </p:spPr>
        <p:txBody>
          <a:bodyPr/>
          <a:lstStyle/>
          <a:p>
            <a:pPr>
              <a:defRPr/>
            </a:pPr>
            <a:fld id="{BD43386B-512A-4F48-AC60-1F2A615D5642}" type="slidenum">
              <a:rPr lang="es-MX" smtClean="0"/>
              <a:pPr>
                <a:defRPr/>
              </a:pPr>
              <a:t>7</a:t>
            </a:fld>
            <a:endParaRPr lang="es-MX" dirty="0"/>
          </a:p>
        </p:txBody>
      </p:sp>
      <p:sp>
        <p:nvSpPr>
          <p:cNvPr id="8" name="3 Rectángulo"/>
          <p:cNvSpPr/>
          <p:nvPr/>
        </p:nvSpPr>
        <p:spPr>
          <a:xfrm>
            <a:off x="259722" y="620688"/>
            <a:ext cx="8632758" cy="723916"/>
          </a:xfrm>
          <a:prstGeom prst="rect">
            <a:avLst/>
          </a:prstGeom>
        </p:spPr>
        <p:txBody>
          <a:bodyPr wrap="square">
            <a:spAutoFit/>
          </a:bodyPr>
          <a:lstStyle/>
          <a:p>
            <a:pPr algn="just">
              <a:lnSpc>
                <a:spcPct val="114000"/>
              </a:lnSpc>
            </a:pPr>
            <a:r>
              <a:rPr lang="es-MX" dirty="0"/>
              <a:t>Esta gráfica </a:t>
            </a:r>
            <a:r>
              <a:rPr lang="es-MX" dirty="0" smtClean="0"/>
              <a:t>apreciamos los recursos de revisión interpuestos ante los sujetos obligados que integran el poder judicial y cuya resolución corresponde a la propia instancia.</a:t>
            </a:r>
            <a:endParaRPr lang="es-ES" dirty="0"/>
          </a:p>
        </p:txBody>
      </p:sp>
      <p:sp>
        <p:nvSpPr>
          <p:cNvPr id="10" name="6 Rectángulo"/>
          <p:cNvSpPr/>
          <p:nvPr/>
        </p:nvSpPr>
        <p:spPr>
          <a:xfrm>
            <a:off x="259722" y="6146140"/>
            <a:ext cx="8632758" cy="523220"/>
          </a:xfrm>
          <a:prstGeom prst="rect">
            <a:avLst/>
          </a:prstGeom>
        </p:spPr>
        <p:txBody>
          <a:bodyPr wrap="square">
            <a:spAutoFit/>
          </a:bodyPr>
          <a:lstStyle/>
          <a:p>
            <a:pPr algn="just"/>
            <a:r>
              <a:rPr lang="es-MX" sz="1400" i="1" dirty="0" smtClean="0"/>
              <a:t>* Para el 2015, el Tribunal Electoral del Poder Judicial de la Federación no entregó el informe respectivo en materia de transparencia.</a:t>
            </a:r>
          </a:p>
        </p:txBody>
      </p:sp>
    </p:spTree>
    <p:extLst>
      <p:ext uri="{BB962C8B-B14F-4D97-AF65-F5344CB8AC3E}">
        <p14:creationId xmlns:p14="http://schemas.microsoft.com/office/powerpoint/2010/main" val="3252336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44624"/>
            <a:ext cx="8640960" cy="492443"/>
          </a:xfrm>
          <a:prstGeom prst="rect">
            <a:avLst/>
          </a:prstGeom>
          <a:noFill/>
        </p:spPr>
        <p:txBody>
          <a:bodyPr wrap="square" rtlCol="0">
            <a:spAutoFit/>
          </a:bodyPr>
          <a:lstStyle/>
          <a:p>
            <a:pPr algn="ctr"/>
            <a:r>
              <a:rPr lang="es-ES" sz="2600" b="1" cap="small" dirty="0">
                <a:solidFill>
                  <a:schemeClr val="bg1"/>
                </a:solidFill>
                <a:effectLst>
                  <a:glow rad="63500">
                    <a:schemeClr val="tx1">
                      <a:alpha val="60000"/>
                    </a:schemeClr>
                  </a:glow>
                </a:effectLst>
              </a:rPr>
              <a:t>Índice de Recurrencia </a:t>
            </a:r>
            <a:r>
              <a:rPr lang="es-ES" sz="2600" b="1" cap="small" dirty="0" smtClean="0">
                <a:solidFill>
                  <a:schemeClr val="bg1"/>
                </a:solidFill>
                <a:effectLst>
                  <a:glow rad="63500">
                    <a:schemeClr val="tx1">
                      <a:alpha val="60000"/>
                    </a:schemeClr>
                  </a:glow>
                </a:effectLst>
              </a:rPr>
              <a:t>del Poder Judicial 2008-2015</a:t>
            </a:r>
            <a:endParaRPr lang="es-ES" sz="2600" b="1" cap="small" dirty="0">
              <a:solidFill>
                <a:schemeClr val="bg1"/>
              </a:solidFill>
              <a:effectLst>
                <a:glow rad="63500">
                  <a:schemeClr val="tx1">
                    <a:alpha val="60000"/>
                  </a:schemeClr>
                </a:glow>
              </a:effectLst>
            </a:endParaRPr>
          </a:p>
        </p:txBody>
      </p:sp>
      <p:graphicFrame>
        <p:nvGraphicFramePr>
          <p:cNvPr id="6" name="5 Gráfico"/>
          <p:cNvGraphicFramePr/>
          <p:nvPr>
            <p:extLst>
              <p:ext uri="{D42A27DB-BD31-4B8C-83A1-F6EECF244321}">
                <p14:modId xmlns:p14="http://schemas.microsoft.com/office/powerpoint/2010/main" val="85188271"/>
              </p:ext>
            </p:extLst>
          </p:nvPr>
        </p:nvGraphicFramePr>
        <p:xfrm>
          <a:off x="251520" y="1772816"/>
          <a:ext cx="8640960" cy="4912320"/>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161446" y="528675"/>
            <a:ext cx="8803042" cy="1355499"/>
          </a:xfrm>
          <a:prstGeom prst="rect">
            <a:avLst/>
          </a:prstGeom>
        </p:spPr>
        <p:txBody>
          <a:bodyPr wrap="square">
            <a:spAutoFit/>
          </a:bodyPr>
          <a:lstStyle/>
          <a:p>
            <a:pPr algn="just">
              <a:lnSpc>
                <a:spcPct val="114000"/>
              </a:lnSpc>
            </a:pPr>
            <a:r>
              <a:rPr lang="es-MX" dirty="0"/>
              <a:t>El índice promedio nacional, a la fecha, no ha rebasado el 6% de solicitudes que derivan en recursos de revisión; en los </a:t>
            </a:r>
            <a:r>
              <a:rPr lang="es-MX" dirty="0" smtClean="0"/>
              <a:t>8 </a:t>
            </a:r>
            <a:r>
              <a:rPr lang="es-MX" dirty="0"/>
              <a:t>años, el promedio fue de 4.2. En este mismo periodo, </a:t>
            </a:r>
            <a:r>
              <a:rPr lang="es-MX" dirty="0" smtClean="0"/>
              <a:t>las instituciones del Poder Judicial tienen en general bajos índice de recurrencia, salvo el Consejo de la Judicatura Federal que en tres años está por encima del promedio nacional.</a:t>
            </a:r>
            <a:endParaRPr lang="es-ES" dirty="0"/>
          </a:p>
        </p:txBody>
      </p:sp>
      <p:sp>
        <p:nvSpPr>
          <p:cNvPr id="3" name="Marcador de número de diapositiva 2"/>
          <p:cNvSpPr>
            <a:spLocks noGrp="1"/>
          </p:cNvSpPr>
          <p:nvPr>
            <p:ph type="sldNum" sz="quarter" idx="12"/>
          </p:nvPr>
        </p:nvSpPr>
        <p:spPr/>
        <p:txBody>
          <a:bodyPr/>
          <a:lstStyle/>
          <a:p>
            <a:pPr>
              <a:defRPr/>
            </a:pPr>
            <a:fld id="{BD43386B-512A-4F48-AC60-1F2A615D5642}" type="slidenum">
              <a:rPr lang="es-MX" smtClean="0"/>
              <a:pPr>
                <a:defRPr/>
              </a:pPr>
              <a:t>8</a:t>
            </a:fld>
            <a:endParaRPr lang="es-MX" dirty="0"/>
          </a:p>
        </p:txBody>
      </p:sp>
    </p:spTree>
    <p:extLst>
      <p:ext uri="{BB962C8B-B14F-4D97-AF65-F5344CB8AC3E}">
        <p14:creationId xmlns:p14="http://schemas.microsoft.com/office/powerpoint/2010/main" val="1220150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Rectángulo"/>
          <p:cNvSpPr/>
          <p:nvPr/>
        </p:nvSpPr>
        <p:spPr>
          <a:xfrm>
            <a:off x="0" y="5056440"/>
            <a:ext cx="9144000" cy="316776"/>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4" name="Rectángulo 3"/>
          <p:cNvSpPr/>
          <p:nvPr/>
        </p:nvSpPr>
        <p:spPr>
          <a:xfrm>
            <a:off x="-12032" y="2204864"/>
            <a:ext cx="8712968" cy="2837700"/>
          </a:xfrm>
          <a:prstGeom prst="rect">
            <a:avLst/>
          </a:prstGeom>
        </p:spPr>
        <p:txBody>
          <a:bodyPr wrap="square">
            <a:spAutoFit/>
          </a:bodyPr>
          <a:lstStyle/>
          <a:p>
            <a:pPr algn="ctr"/>
            <a:r>
              <a:rPr lang="es-MX" sz="5400" b="1" cap="small" dirty="0" smtClean="0">
                <a:solidFill>
                  <a:srgbClr val="002060"/>
                </a:solidFill>
                <a:effectLst>
                  <a:outerShdw blurRad="38100" dist="38100" dir="2700000" algn="tl">
                    <a:srgbClr val="000000">
                      <a:alpha val="43137"/>
                    </a:srgbClr>
                  </a:outerShdw>
                </a:effectLst>
              </a:rPr>
              <a:t>El nuevo marco normati</a:t>
            </a:r>
            <a:r>
              <a:rPr lang="es-MX" sz="6600" b="1" cap="small" dirty="0" smtClean="0">
                <a:solidFill>
                  <a:srgbClr val="002060"/>
                </a:solidFill>
                <a:effectLst>
                  <a:outerShdw blurRad="38100" dist="38100" dir="2700000" algn="tl">
                    <a:srgbClr val="000000">
                      <a:alpha val="43137"/>
                    </a:srgbClr>
                  </a:outerShdw>
                </a:effectLst>
              </a:rPr>
              <a:t>v</a:t>
            </a:r>
            <a:r>
              <a:rPr lang="es-MX" sz="8800" b="1" cap="small" dirty="0" smtClean="0">
                <a:solidFill>
                  <a:srgbClr val="002060"/>
                </a:solidFill>
                <a:effectLst>
                  <a:outerShdw blurRad="38100" dist="38100" dir="2700000" algn="tl">
                    <a:srgbClr val="000000">
                      <a:alpha val="43137"/>
                    </a:srgbClr>
                  </a:outerShdw>
                </a:effectLst>
              </a:rPr>
              <a:t>o</a:t>
            </a:r>
            <a:r>
              <a:rPr lang="es-MX" sz="5400" b="1" cap="small" dirty="0" smtClean="0">
                <a:solidFill>
                  <a:srgbClr val="002060"/>
                </a:solidFill>
                <a:effectLst>
                  <a:outerShdw blurRad="38100" dist="38100" dir="2700000" algn="tl">
                    <a:srgbClr val="000000">
                      <a:alpha val="43137"/>
                    </a:srgbClr>
                  </a:outerShdw>
                </a:effectLst>
              </a:rPr>
              <a:t> </a:t>
            </a:r>
          </a:p>
          <a:p>
            <a:pPr algn="ctr"/>
            <a:r>
              <a:rPr lang="es-MX" sz="5400" b="1" cap="small" dirty="0" smtClean="0">
                <a:solidFill>
                  <a:srgbClr val="002060"/>
                </a:solidFill>
                <a:effectLst>
                  <a:outerShdw blurRad="38100" dist="38100" dir="2700000" algn="tl">
                    <a:srgbClr val="000000">
                      <a:alpha val="43137"/>
                    </a:srgbClr>
                  </a:outerShdw>
                </a:effectLst>
              </a:rPr>
              <a:t>de Transparencia y </a:t>
            </a:r>
          </a:p>
          <a:p>
            <a:pPr algn="ctr"/>
            <a:r>
              <a:rPr lang="es-MX" sz="5400" b="1" cap="small" dirty="0" smtClean="0">
                <a:solidFill>
                  <a:srgbClr val="002060"/>
                </a:solidFill>
                <a:effectLst>
                  <a:outerShdw blurRad="38100" dist="38100" dir="2700000" algn="tl">
                    <a:srgbClr val="000000">
                      <a:alpha val="43137"/>
                    </a:srgbClr>
                  </a:outerShdw>
                </a:effectLst>
              </a:rPr>
              <a:t>rendición de Cuentas</a:t>
            </a:r>
            <a:endParaRPr lang="es-MX" sz="5400" b="1" cap="small" dirty="0">
              <a:solidFill>
                <a:srgbClr val="002060"/>
              </a:solidFill>
              <a:effectLst>
                <a:outerShdw blurRad="38100" dist="38100" dir="2700000" algn="tl">
                  <a:srgbClr val="000000">
                    <a:alpha val="43137"/>
                  </a:srgbClr>
                </a:outerShdw>
              </a:effectLst>
            </a:endParaRPr>
          </a:p>
        </p:txBody>
      </p:sp>
      <p:pic>
        <p:nvPicPr>
          <p:cNvPr id="4098" name="Picture 2" descr="Resultado de imagen para spy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15865">
            <a:off x="6915071" y="1757586"/>
            <a:ext cx="3072759" cy="307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843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9945</TotalTime>
  <Words>3960</Words>
  <Application>Microsoft Office PowerPoint</Application>
  <PresentationFormat>Presentación en pantalla (4:3)</PresentationFormat>
  <Paragraphs>541</Paragraphs>
  <Slides>38</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38</vt:i4>
      </vt:variant>
    </vt:vector>
  </HeadingPairs>
  <TitlesOfParts>
    <vt:vector size="43"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Barrera Reyes</dc:creator>
  <cp:lastModifiedBy>Daniel Atalo Navarro Ramírez</cp:lastModifiedBy>
  <cp:revision>646</cp:revision>
  <cp:lastPrinted>2016-10-27T15:30:37Z</cp:lastPrinted>
  <dcterms:created xsi:type="dcterms:W3CDTF">2014-11-03T20:45:22Z</dcterms:created>
  <dcterms:modified xsi:type="dcterms:W3CDTF">2016-10-27T15:39:25Z</dcterms:modified>
</cp:coreProperties>
</file>