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68" r:id="rId7"/>
    <p:sldId id="269" r:id="rId8"/>
    <p:sldId id="270" r:id="rId9"/>
    <p:sldId id="271" r:id="rId10"/>
    <p:sldId id="275" r:id="rId11"/>
    <p:sldId id="276" r:id="rId12"/>
    <p:sldId id="259" r:id="rId13"/>
    <p:sldId id="272" r:id="rId14"/>
    <p:sldId id="273" r:id="rId15"/>
    <p:sldId id="274" r:id="rId16"/>
    <p:sldId id="261" r:id="rId17"/>
    <p:sldId id="267" r:id="rId18"/>
    <p:sldId id="260" r:id="rId19"/>
    <p:sldId id="258" r:id="rId20"/>
    <p:sldId id="262" r:id="rId21"/>
    <p:sldId id="26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2355E-8967-43EC-B8FA-9680B8CFC81B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24EEF8C2-36B1-4CEB-917D-A8CC299062C6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600" b="1" dirty="0"/>
            <a:t>Establecimiento de un </a:t>
          </a:r>
          <a:r>
            <a:rPr lang="es-MX" sz="1600" b="1" dirty="0" smtClean="0"/>
            <a:t>Sistema Nacional de Transparencia.</a:t>
          </a:r>
          <a:endParaRPr lang="es-MX" sz="1600" b="1" dirty="0"/>
        </a:p>
      </dgm:t>
    </dgm:pt>
    <dgm:pt modelId="{A740A6C1-0BC5-4CD9-A485-41AD871F130D}" type="parTrans" cxnId="{9E55A0FF-57A8-407D-AE7B-A72A116483D1}">
      <dgm:prSet/>
      <dgm:spPr/>
      <dgm:t>
        <a:bodyPr/>
        <a:lstStyle/>
        <a:p>
          <a:endParaRPr lang="es-MX"/>
        </a:p>
      </dgm:t>
    </dgm:pt>
    <dgm:pt modelId="{0FADE522-89B4-4A31-BE94-707687E9B563}" type="sibTrans" cxnId="{9E55A0FF-57A8-407D-AE7B-A72A116483D1}">
      <dgm:prSet/>
      <dgm:spPr>
        <a:solidFill>
          <a:srgbClr val="C00000"/>
        </a:solidFill>
      </dgm:spPr>
      <dgm:t>
        <a:bodyPr/>
        <a:lstStyle/>
        <a:p>
          <a:endParaRPr lang="es-MX"/>
        </a:p>
      </dgm:t>
    </dgm:pt>
    <dgm:pt modelId="{B60C9049-AFB1-4FCF-8F6B-5EC5BDE9E431}">
      <dgm:prSet phldrT="[Texto]" custT="1"/>
      <dgm:spPr/>
      <dgm:t>
        <a:bodyPr/>
        <a:lstStyle/>
        <a:p>
          <a:r>
            <a:rPr lang="es-MX" sz="1400" b="1" dirty="0"/>
            <a:t>Dotar de herramientas a la sociedad</a:t>
          </a:r>
          <a:endParaRPr lang="es-MX" sz="1400" dirty="0"/>
        </a:p>
      </dgm:t>
    </dgm:pt>
    <dgm:pt modelId="{48C159CA-5C40-4B67-A16F-EBB9F91B78C6}" type="parTrans" cxnId="{F1312CCA-32B9-4783-B5E6-7938F2C8D17D}">
      <dgm:prSet/>
      <dgm:spPr/>
      <dgm:t>
        <a:bodyPr/>
        <a:lstStyle/>
        <a:p>
          <a:endParaRPr lang="es-MX"/>
        </a:p>
      </dgm:t>
    </dgm:pt>
    <dgm:pt modelId="{87AAD298-4F73-4185-B19C-74109C4D5B36}" type="sibTrans" cxnId="{F1312CCA-32B9-4783-B5E6-7938F2C8D17D}">
      <dgm:prSet/>
      <dgm:spPr/>
      <dgm:t>
        <a:bodyPr/>
        <a:lstStyle/>
        <a:p>
          <a:endParaRPr lang="es-MX"/>
        </a:p>
      </dgm:t>
    </dgm:pt>
    <dgm:pt modelId="{9B6273FD-CD81-43DB-A0F1-AA24FECDBEFD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sz="1600" b="1" dirty="0" smtClean="0"/>
            <a:t>Eliminar asimetrías en  el  acceso al DAI y los derechos ARCO en todo el país</a:t>
          </a:r>
          <a:endParaRPr lang="es-MX" sz="1600" b="1" dirty="0"/>
        </a:p>
      </dgm:t>
    </dgm:pt>
    <dgm:pt modelId="{44AC6524-3AFA-4D80-AA6C-27F6908D7AC7}" type="parTrans" cxnId="{4C975329-F095-4E64-8CCE-F7126C7D70AF}">
      <dgm:prSet/>
      <dgm:spPr/>
      <dgm:t>
        <a:bodyPr/>
        <a:lstStyle/>
        <a:p>
          <a:endParaRPr lang="es-MX"/>
        </a:p>
      </dgm:t>
    </dgm:pt>
    <dgm:pt modelId="{F3F7B43A-0D7E-4EED-B67E-EEC3CA5C6BE4}" type="sibTrans" cxnId="{4C975329-F095-4E64-8CCE-F7126C7D70A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9E8AF367-EECB-4B5B-ACE3-9D1BDBA7B563}" type="pres">
      <dgm:prSet presAssocID="{1862355E-8967-43EC-B8FA-9680B8CFC81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9730B6-3F62-42C8-A450-E2F4AB84CB33}" type="pres">
      <dgm:prSet presAssocID="{9B6273FD-CD81-43DB-A0F1-AA24FECDBEFD}" presName="gear1" presStyleLbl="node1" presStyleIdx="0" presStyleCnt="3" custScaleX="129546" custScaleY="117673" custLinFactNeighborX="9929" custLinFactNeighborY="-45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CABBB9-FFFB-410A-9F60-F4BDEFC3F98E}" type="pres">
      <dgm:prSet presAssocID="{9B6273FD-CD81-43DB-A0F1-AA24FECDBEFD}" presName="gear1srcNode" presStyleLbl="node1" presStyleIdx="0" presStyleCnt="3"/>
      <dgm:spPr/>
      <dgm:t>
        <a:bodyPr/>
        <a:lstStyle/>
        <a:p>
          <a:endParaRPr lang="es-MX"/>
        </a:p>
      </dgm:t>
    </dgm:pt>
    <dgm:pt modelId="{040A2D8F-1CA1-4B76-8C7F-40F48A0638B0}" type="pres">
      <dgm:prSet presAssocID="{9B6273FD-CD81-43DB-A0F1-AA24FECDBEFD}" presName="gear1dstNode" presStyleLbl="node1" presStyleIdx="0" presStyleCnt="3"/>
      <dgm:spPr/>
      <dgm:t>
        <a:bodyPr/>
        <a:lstStyle/>
        <a:p>
          <a:endParaRPr lang="es-MX"/>
        </a:p>
      </dgm:t>
    </dgm:pt>
    <dgm:pt modelId="{2255D7A3-E5EA-4410-96FC-B1A0BF37905C}" type="pres">
      <dgm:prSet presAssocID="{24EEF8C2-36B1-4CEB-917D-A8CC299062C6}" presName="gear2" presStyleLbl="node1" presStyleIdx="1" presStyleCnt="3" custScaleX="165339" custScaleY="150116" custLinFactNeighborX="-55494" custLinFactNeighborY="423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41A6F5-15E8-40BF-A462-76F189B22482}" type="pres">
      <dgm:prSet presAssocID="{24EEF8C2-36B1-4CEB-917D-A8CC299062C6}" presName="gear2srcNode" presStyleLbl="node1" presStyleIdx="1" presStyleCnt="3"/>
      <dgm:spPr/>
      <dgm:t>
        <a:bodyPr/>
        <a:lstStyle/>
        <a:p>
          <a:endParaRPr lang="es-MX"/>
        </a:p>
      </dgm:t>
    </dgm:pt>
    <dgm:pt modelId="{3B735841-4C6E-4B26-8768-6185A2D34AF2}" type="pres">
      <dgm:prSet presAssocID="{24EEF8C2-36B1-4CEB-917D-A8CC299062C6}" presName="gear2dstNode" presStyleLbl="node1" presStyleIdx="1" presStyleCnt="3"/>
      <dgm:spPr/>
      <dgm:t>
        <a:bodyPr/>
        <a:lstStyle/>
        <a:p>
          <a:endParaRPr lang="es-MX"/>
        </a:p>
      </dgm:t>
    </dgm:pt>
    <dgm:pt modelId="{CAA857FE-7FB0-4E86-87F4-83C3E1163F83}" type="pres">
      <dgm:prSet presAssocID="{B60C9049-AFB1-4FCF-8F6B-5EC5BDE9E431}" presName="gear3" presStyleLbl="node1" presStyleIdx="2" presStyleCnt="3" custScaleX="121589" custScaleY="115286" custLinFactNeighborX="1477" custLinFactNeighborY="3620"/>
      <dgm:spPr/>
      <dgm:t>
        <a:bodyPr/>
        <a:lstStyle/>
        <a:p>
          <a:endParaRPr lang="es-MX"/>
        </a:p>
      </dgm:t>
    </dgm:pt>
    <dgm:pt modelId="{7C6B5131-3E13-43B8-BE48-2C999147A341}" type="pres">
      <dgm:prSet presAssocID="{B60C9049-AFB1-4FCF-8F6B-5EC5BDE9E43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6EF5DC-D685-473F-9A34-A253B5A5B592}" type="pres">
      <dgm:prSet presAssocID="{B60C9049-AFB1-4FCF-8F6B-5EC5BDE9E431}" presName="gear3srcNode" presStyleLbl="node1" presStyleIdx="2" presStyleCnt="3"/>
      <dgm:spPr/>
      <dgm:t>
        <a:bodyPr/>
        <a:lstStyle/>
        <a:p>
          <a:endParaRPr lang="es-MX"/>
        </a:p>
      </dgm:t>
    </dgm:pt>
    <dgm:pt modelId="{724D4A82-26EF-4BC2-80D4-30A03C456CE9}" type="pres">
      <dgm:prSet presAssocID="{B60C9049-AFB1-4FCF-8F6B-5EC5BDE9E431}" presName="gear3dstNode" presStyleLbl="node1" presStyleIdx="2" presStyleCnt="3"/>
      <dgm:spPr/>
      <dgm:t>
        <a:bodyPr/>
        <a:lstStyle/>
        <a:p>
          <a:endParaRPr lang="es-MX"/>
        </a:p>
      </dgm:t>
    </dgm:pt>
    <dgm:pt modelId="{E5EDAFB8-0B43-41F5-B423-59A37C6A2C0A}" type="pres">
      <dgm:prSet presAssocID="{F3F7B43A-0D7E-4EED-B67E-EEC3CA5C6BE4}" presName="connector1" presStyleLbl="sibTrans2D1" presStyleIdx="0" presStyleCnt="3" custLinFactNeighborX="21085" custLinFactNeighborY="-24330"/>
      <dgm:spPr/>
      <dgm:t>
        <a:bodyPr/>
        <a:lstStyle/>
        <a:p>
          <a:endParaRPr lang="es-MX"/>
        </a:p>
      </dgm:t>
    </dgm:pt>
    <dgm:pt modelId="{45B5358D-12A4-40E7-B29A-A3B512B4BF31}" type="pres">
      <dgm:prSet presAssocID="{0FADE522-89B4-4A31-BE94-707687E9B563}" presName="connector2" presStyleLbl="sibTrans2D1" presStyleIdx="1" presStyleCnt="3" custLinFactNeighborX="-30378" custLinFactNeighborY="-30691"/>
      <dgm:spPr/>
      <dgm:t>
        <a:bodyPr/>
        <a:lstStyle/>
        <a:p>
          <a:endParaRPr lang="es-MX"/>
        </a:p>
      </dgm:t>
    </dgm:pt>
    <dgm:pt modelId="{87B404F7-DC82-40A2-945F-288B3382A904}" type="pres">
      <dgm:prSet presAssocID="{87AAD298-4F73-4185-B19C-74109C4D5B36}" presName="connector3" presStyleLbl="sibTrans2D1" presStyleIdx="2" presStyleCnt="3" custAng="1694344" custLinFactNeighborX="-14736" custLinFactNeighborY="4356"/>
      <dgm:spPr/>
      <dgm:t>
        <a:bodyPr/>
        <a:lstStyle/>
        <a:p>
          <a:endParaRPr lang="es-MX"/>
        </a:p>
      </dgm:t>
    </dgm:pt>
  </dgm:ptLst>
  <dgm:cxnLst>
    <dgm:cxn modelId="{9E55A0FF-57A8-407D-AE7B-A72A116483D1}" srcId="{1862355E-8967-43EC-B8FA-9680B8CFC81B}" destId="{24EEF8C2-36B1-4CEB-917D-A8CC299062C6}" srcOrd="1" destOrd="0" parTransId="{A740A6C1-0BC5-4CD9-A485-41AD871F130D}" sibTransId="{0FADE522-89B4-4A31-BE94-707687E9B563}"/>
    <dgm:cxn modelId="{4C975329-F095-4E64-8CCE-F7126C7D70AF}" srcId="{1862355E-8967-43EC-B8FA-9680B8CFC81B}" destId="{9B6273FD-CD81-43DB-A0F1-AA24FECDBEFD}" srcOrd="0" destOrd="0" parTransId="{44AC6524-3AFA-4D80-AA6C-27F6908D7AC7}" sibTransId="{F3F7B43A-0D7E-4EED-B67E-EEC3CA5C6BE4}"/>
    <dgm:cxn modelId="{7A203055-690D-4884-99AA-60D94B39ED19}" type="presOf" srcId="{24EEF8C2-36B1-4CEB-917D-A8CC299062C6}" destId="{4B41A6F5-15E8-40BF-A462-76F189B22482}" srcOrd="1" destOrd="0" presId="urn:microsoft.com/office/officeart/2005/8/layout/gear1"/>
    <dgm:cxn modelId="{4A2BF5B6-44FD-4099-B9EE-7C901D826B7E}" type="presOf" srcId="{24EEF8C2-36B1-4CEB-917D-A8CC299062C6}" destId="{2255D7A3-E5EA-4410-96FC-B1A0BF37905C}" srcOrd="0" destOrd="0" presId="urn:microsoft.com/office/officeart/2005/8/layout/gear1"/>
    <dgm:cxn modelId="{553F9A08-0C8F-4F27-9628-DC0262766AD7}" type="presOf" srcId="{9B6273FD-CD81-43DB-A0F1-AA24FECDBEFD}" destId="{0D9730B6-3F62-42C8-A450-E2F4AB84CB33}" srcOrd="0" destOrd="0" presId="urn:microsoft.com/office/officeart/2005/8/layout/gear1"/>
    <dgm:cxn modelId="{2EE4BADB-FD2D-4E65-9818-072C4BAF0259}" type="presOf" srcId="{24EEF8C2-36B1-4CEB-917D-A8CC299062C6}" destId="{3B735841-4C6E-4B26-8768-6185A2D34AF2}" srcOrd="2" destOrd="0" presId="urn:microsoft.com/office/officeart/2005/8/layout/gear1"/>
    <dgm:cxn modelId="{F1312CCA-32B9-4783-B5E6-7938F2C8D17D}" srcId="{1862355E-8967-43EC-B8FA-9680B8CFC81B}" destId="{B60C9049-AFB1-4FCF-8F6B-5EC5BDE9E431}" srcOrd="2" destOrd="0" parTransId="{48C159CA-5C40-4B67-A16F-EBB9F91B78C6}" sibTransId="{87AAD298-4F73-4185-B19C-74109C4D5B36}"/>
    <dgm:cxn modelId="{6618565E-00ED-4B6B-8E48-50855CE55046}" type="presOf" srcId="{1862355E-8967-43EC-B8FA-9680B8CFC81B}" destId="{9E8AF367-EECB-4B5B-ACE3-9D1BDBA7B563}" srcOrd="0" destOrd="0" presId="urn:microsoft.com/office/officeart/2005/8/layout/gear1"/>
    <dgm:cxn modelId="{873F184F-1C48-40BD-A7E7-4CF1FBE5E796}" type="presOf" srcId="{B60C9049-AFB1-4FCF-8F6B-5EC5BDE9E431}" destId="{4E6EF5DC-D685-473F-9A34-A253B5A5B592}" srcOrd="2" destOrd="0" presId="urn:microsoft.com/office/officeart/2005/8/layout/gear1"/>
    <dgm:cxn modelId="{4F0960D1-F8F8-4951-9BF7-BE69177444A6}" type="presOf" srcId="{9B6273FD-CD81-43DB-A0F1-AA24FECDBEFD}" destId="{FDCABBB9-FFFB-410A-9F60-F4BDEFC3F98E}" srcOrd="1" destOrd="0" presId="urn:microsoft.com/office/officeart/2005/8/layout/gear1"/>
    <dgm:cxn modelId="{0952218E-C072-408A-A4F7-A2875F2E27AE}" type="presOf" srcId="{87AAD298-4F73-4185-B19C-74109C4D5B36}" destId="{87B404F7-DC82-40A2-945F-288B3382A904}" srcOrd="0" destOrd="0" presId="urn:microsoft.com/office/officeart/2005/8/layout/gear1"/>
    <dgm:cxn modelId="{BD9CAD40-5E34-45EC-8A18-B09E34F840D6}" type="presOf" srcId="{B60C9049-AFB1-4FCF-8F6B-5EC5BDE9E431}" destId="{724D4A82-26EF-4BC2-80D4-30A03C456CE9}" srcOrd="3" destOrd="0" presId="urn:microsoft.com/office/officeart/2005/8/layout/gear1"/>
    <dgm:cxn modelId="{B8285307-64BC-4140-9558-F2FA540D6834}" type="presOf" srcId="{0FADE522-89B4-4A31-BE94-707687E9B563}" destId="{45B5358D-12A4-40E7-B29A-A3B512B4BF31}" srcOrd="0" destOrd="0" presId="urn:microsoft.com/office/officeart/2005/8/layout/gear1"/>
    <dgm:cxn modelId="{97DBE258-1C68-4D00-A767-E0FB74B32990}" type="presOf" srcId="{B60C9049-AFB1-4FCF-8F6B-5EC5BDE9E431}" destId="{CAA857FE-7FB0-4E86-87F4-83C3E1163F83}" srcOrd="0" destOrd="0" presId="urn:microsoft.com/office/officeart/2005/8/layout/gear1"/>
    <dgm:cxn modelId="{7C327196-2454-453C-8EDA-EBA216F8D0AC}" type="presOf" srcId="{9B6273FD-CD81-43DB-A0F1-AA24FECDBEFD}" destId="{040A2D8F-1CA1-4B76-8C7F-40F48A0638B0}" srcOrd="2" destOrd="0" presId="urn:microsoft.com/office/officeart/2005/8/layout/gear1"/>
    <dgm:cxn modelId="{05E86FE7-C4CE-4D80-A169-E9B7D742475A}" type="presOf" srcId="{F3F7B43A-0D7E-4EED-B67E-EEC3CA5C6BE4}" destId="{E5EDAFB8-0B43-41F5-B423-59A37C6A2C0A}" srcOrd="0" destOrd="0" presId="urn:microsoft.com/office/officeart/2005/8/layout/gear1"/>
    <dgm:cxn modelId="{0FCA72B5-3519-4496-B87B-C43F6C0F98DF}" type="presOf" srcId="{B60C9049-AFB1-4FCF-8F6B-5EC5BDE9E431}" destId="{7C6B5131-3E13-43B8-BE48-2C999147A341}" srcOrd="1" destOrd="0" presId="urn:microsoft.com/office/officeart/2005/8/layout/gear1"/>
    <dgm:cxn modelId="{1E4DC757-E4B3-45F3-9956-2F57B8E53A6C}" type="presParOf" srcId="{9E8AF367-EECB-4B5B-ACE3-9D1BDBA7B563}" destId="{0D9730B6-3F62-42C8-A450-E2F4AB84CB33}" srcOrd="0" destOrd="0" presId="urn:microsoft.com/office/officeart/2005/8/layout/gear1"/>
    <dgm:cxn modelId="{5EF7E405-284B-4F15-B389-662E163C1DDA}" type="presParOf" srcId="{9E8AF367-EECB-4B5B-ACE3-9D1BDBA7B563}" destId="{FDCABBB9-FFFB-410A-9F60-F4BDEFC3F98E}" srcOrd="1" destOrd="0" presId="urn:microsoft.com/office/officeart/2005/8/layout/gear1"/>
    <dgm:cxn modelId="{E335781D-FD9A-4A53-A56B-37FD1F326BE9}" type="presParOf" srcId="{9E8AF367-EECB-4B5B-ACE3-9D1BDBA7B563}" destId="{040A2D8F-1CA1-4B76-8C7F-40F48A0638B0}" srcOrd="2" destOrd="0" presId="urn:microsoft.com/office/officeart/2005/8/layout/gear1"/>
    <dgm:cxn modelId="{2CF7E7DE-6A82-4606-8AF3-014F8847109B}" type="presParOf" srcId="{9E8AF367-EECB-4B5B-ACE3-9D1BDBA7B563}" destId="{2255D7A3-E5EA-4410-96FC-B1A0BF37905C}" srcOrd="3" destOrd="0" presId="urn:microsoft.com/office/officeart/2005/8/layout/gear1"/>
    <dgm:cxn modelId="{2F72A529-8DCD-43FA-82E4-3E043C9C4A43}" type="presParOf" srcId="{9E8AF367-EECB-4B5B-ACE3-9D1BDBA7B563}" destId="{4B41A6F5-15E8-40BF-A462-76F189B22482}" srcOrd="4" destOrd="0" presId="urn:microsoft.com/office/officeart/2005/8/layout/gear1"/>
    <dgm:cxn modelId="{054AB00C-9F50-4A9F-9D69-F0CE60C86C26}" type="presParOf" srcId="{9E8AF367-EECB-4B5B-ACE3-9D1BDBA7B563}" destId="{3B735841-4C6E-4B26-8768-6185A2D34AF2}" srcOrd="5" destOrd="0" presId="urn:microsoft.com/office/officeart/2005/8/layout/gear1"/>
    <dgm:cxn modelId="{96E6AE04-CE98-47C9-A4BB-618B4DDA2999}" type="presParOf" srcId="{9E8AF367-EECB-4B5B-ACE3-9D1BDBA7B563}" destId="{CAA857FE-7FB0-4E86-87F4-83C3E1163F83}" srcOrd="6" destOrd="0" presId="urn:microsoft.com/office/officeart/2005/8/layout/gear1"/>
    <dgm:cxn modelId="{ED21A5C9-B0E5-4FE2-A43F-9159F346AE7F}" type="presParOf" srcId="{9E8AF367-EECB-4B5B-ACE3-9D1BDBA7B563}" destId="{7C6B5131-3E13-43B8-BE48-2C999147A341}" srcOrd="7" destOrd="0" presId="urn:microsoft.com/office/officeart/2005/8/layout/gear1"/>
    <dgm:cxn modelId="{FB2C00B9-E1C8-426C-BFB6-2C4C657EDB68}" type="presParOf" srcId="{9E8AF367-EECB-4B5B-ACE3-9D1BDBA7B563}" destId="{4E6EF5DC-D685-473F-9A34-A253B5A5B592}" srcOrd="8" destOrd="0" presId="urn:microsoft.com/office/officeart/2005/8/layout/gear1"/>
    <dgm:cxn modelId="{44EEA90B-9762-4AD9-80D3-0784CF228F07}" type="presParOf" srcId="{9E8AF367-EECB-4B5B-ACE3-9D1BDBA7B563}" destId="{724D4A82-26EF-4BC2-80D4-30A03C456CE9}" srcOrd="9" destOrd="0" presId="urn:microsoft.com/office/officeart/2005/8/layout/gear1"/>
    <dgm:cxn modelId="{7E11F8DF-BE6C-4252-9AC1-796F1A7AABDE}" type="presParOf" srcId="{9E8AF367-EECB-4B5B-ACE3-9D1BDBA7B563}" destId="{E5EDAFB8-0B43-41F5-B423-59A37C6A2C0A}" srcOrd="10" destOrd="0" presId="urn:microsoft.com/office/officeart/2005/8/layout/gear1"/>
    <dgm:cxn modelId="{937C944F-5669-4C4B-B21D-747C11913285}" type="presParOf" srcId="{9E8AF367-EECB-4B5B-ACE3-9D1BDBA7B563}" destId="{45B5358D-12A4-40E7-B29A-A3B512B4BF31}" srcOrd="11" destOrd="0" presId="urn:microsoft.com/office/officeart/2005/8/layout/gear1"/>
    <dgm:cxn modelId="{360DAFDE-58E4-46C7-A37B-8FE992B21C9C}" type="presParOf" srcId="{9E8AF367-EECB-4B5B-ACE3-9D1BDBA7B563}" destId="{87B404F7-DC82-40A2-945F-288B3382A90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730B6-3F62-42C8-A450-E2F4AB84CB33}">
      <dsp:nvSpPr>
        <dsp:cNvPr id="0" name=""/>
        <dsp:cNvSpPr/>
      </dsp:nvSpPr>
      <dsp:spPr>
        <a:xfrm>
          <a:off x="3024787" y="2178718"/>
          <a:ext cx="3950369" cy="3588314"/>
        </a:xfrm>
        <a:prstGeom prst="gear9">
          <a:avLst/>
        </a:prstGeom>
        <a:solidFill>
          <a:schemeClr val="tx2">
            <a:lumMod val="60000"/>
            <a:lumOff val="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Eliminar asimetrías en  el  acceso al DAI y los derechos ARCO en todo el país</a:t>
          </a:r>
          <a:endParaRPr lang="es-MX" sz="1600" b="1" kern="1200" dirty="0"/>
        </a:p>
      </dsp:txBody>
      <dsp:txXfrm>
        <a:off x="3791927" y="3019263"/>
        <a:ext cx="2416089" cy="1844468"/>
      </dsp:txXfrm>
    </dsp:sp>
    <dsp:sp modelId="{2255D7A3-E5EA-4410-96FC-B1A0BF37905C}">
      <dsp:nvSpPr>
        <dsp:cNvPr id="0" name=""/>
        <dsp:cNvSpPr/>
      </dsp:nvSpPr>
      <dsp:spPr>
        <a:xfrm>
          <a:off x="0" y="2125477"/>
          <a:ext cx="3666792" cy="3329185"/>
        </a:xfrm>
        <a:prstGeom prst="gear6">
          <a:avLst/>
        </a:prstGeom>
        <a:solidFill>
          <a:srgbClr val="C0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/>
            <a:t>Establecimiento de un </a:t>
          </a:r>
          <a:r>
            <a:rPr lang="es-MX" sz="1600" b="1" kern="1200" dirty="0" smtClean="0"/>
            <a:t>Sistema Nacional de Transparencia.</a:t>
          </a:r>
          <a:endParaRPr lang="es-MX" sz="1600" b="1" kern="1200" dirty="0"/>
        </a:p>
      </dsp:txBody>
      <dsp:txXfrm>
        <a:off x="887207" y="2968675"/>
        <a:ext cx="1892378" cy="1642789"/>
      </dsp:txXfrm>
    </dsp:sp>
    <dsp:sp modelId="{CAA857FE-7FB0-4E86-87F4-83C3E1163F83}">
      <dsp:nvSpPr>
        <dsp:cNvPr id="0" name=""/>
        <dsp:cNvSpPr/>
      </dsp:nvSpPr>
      <dsp:spPr>
        <a:xfrm rot="20700000">
          <a:off x="2420152" y="166476"/>
          <a:ext cx="2692180" cy="2454958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Dotar de herramientas a la sociedad</a:t>
          </a:r>
          <a:endParaRPr lang="es-MX" sz="1400" kern="1200" dirty="0"/>
        </a:p>
      </dsp:txBody>
      <dsp:txXfrm rot="-20700000">
        <a:off x="3024697" y="690850"/>
        <a:ext cx="1483091" cy="1406210"/>
      </dsp:txXfrm>
    </dsp:sp>
    <dsp:sp modelId="{E5EDAFB8-0B43-41F5-B423-59A37C6A2C0A}">
      <dsp:nvSpPr>
        <dsp:cNvPr id="0" name=""/>
        <dsp:cNvSpPr/>
      </dsp:nvSpPr>
      <dsp:spPr>
        <a:xfrm>
          <a:off x="3776118" y="1043488"/>
          <a:ext cx="3903225" cy="3903225"/>
        </a:xfrm>
        <a:prstGeom prst="circularArrow">
          <a:avLst>
            <a:gd name="adj1" fmla="val 4687"/>
            <a:gd name="adj2" fmla="val 299029"/>
            <a:gd name="adj3" fmla="val 2541143"/>
            <a:gd name="adj4" fmla="val 15808482"/>
            <a:gd name="adj5" fmla="val 5469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5358D-12A4-40E7-B29A-A3B512B4BF31}">
      <dsp:nvSpPr>
        <dsp:cNvPr id="0" name=""/>
        <dsp:cNvSpPr/>
      </dsp:nvSpPr>
      <dsp:spPr>
        <a:xfrm>
          <a:off x="144047" y="374291"/>
          <a:ext cx="2835937" cy="283593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404F7-DC82-40A2-945F-288B3382A904}">
      <dsp:nvSpPr>
        <dsp:cNvPr id="0" name=""/>
        <dsp:cNvSpPr/>
      </dsp:nvSpPr>
      <dsp:spPr>
        <a:xfrm rot="1694344">
          <a:off x="1687261" y="-137404"/>
          <a:ext cx="3057711" cy="305771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4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cabez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6" y="1854557"/>
            <a:ext cx="11483460" cy="345300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aneth.guzman\AppData\Local\Microsoft\Windows\Temporary Internet Files\Content.Outlook\TCVA7HYL\Logo INAI.pn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6" y="0"/>
            <a:ext cx="1793358" cy="138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5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El acceso a sentencias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jurisdiccionales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000" dirty="0"/>
              <a:t>Una de las obligaciones específicas del poder Judicial, está la publicación en versiones públicas de las sentencias que sean de interés público.   </a:t>
            </a:r>
          </a:p>
          <a:p>
            <a:pPr marL="0" indent="0" algn="just">
              <a:buNone/>
            </a:pPr>
            <a:r>
              <a:rPr lang="es-MX" sz="2000" dirty="0"/>
              <a:t> </a:t>
            </a:r>
          </a:p>
          <a:p>
            <a:pPr algn="just"/>
            <a:r>
              <a:rPr lang="es-MX" sz="2000" dirty="0"/>
              <a:t>Publicar las sentencias judiciales, es un ejercicio de transparencia y de rendición de cuentas; es una forma de escrutinio público, ya que </a:t>
            </a:r>
            <a:r>
              <a:rPr lang="es-ES" sz="2000" dirty="0"/>
              <a:t>la publicación de sentencias judiciales nos permite tener acceso a las formas en cómo se resuelve en los tribunales y juzgados, y </a:t>
            </a:r>
            <a:r>
              <a:rPr lang="es-MX" sz="2000" dirty="0"/>
              <a:t>permita evaluar el desempeño de las acciones de los servidores públicos integrantes de los poderes </a:t>
            </a:r>
            <a:r>
              <a:rPr lang="es-MX" sz="2000" dirty="0" smtClean="0"/>
              <a:t>judiciales. </a:t>
            </a:r>
            <a:endParaRPr lang="es-MX" sz="20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22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El acceso a sentencias </a:t>
            </a:r>
            <a:br>
              <a:rPr lang="es-ES" b="1" dirty="0"/>
            </a:br>
            <a:r>
              <a:rPr lang="es-ES" b="1" dirty="0"/>
              <a:t>jurisdiccionales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/>
              <a:t>Emitidas la sentencia, donde el expediente ha concluido, no hay una afectación de ninguna manera el desarrollo del procedimiento. 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algn="just"/>
            <a:r>
              <a:rPr lang="es-MX" sz="2000" dirty="0" smtClean="0"/>
              <a:t>La </a:t>
            </a:r>
            <a:r>
              <a:rPr lang="es-MX" sz="2000" dirty="0"/>
              <a:t>reserva permanente de las sentencias jurisdiccionales no cumpliría con el principio constitucional de publicidad y de máxima </a:t>
            </a:r>
            <a:r>
              <a:rPr lang="es-MX" sz="2000" dirty="0" smtClean="0"/>
              <a:t>publicidad. </a:t>
            </a: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algn="just"/>
            <a:r>
              <a:rPr lang="es-MX" sz="2000" dirty="0" smtClean="0"/>
              <a:t>La </a:t>
            </a:r>
            <a:r>
              <a:rPr lang="es-MX" sz="2000" dirty="0"/>
              <a:t>idea de que las sentencias, son secretas para los terceros al procedimiento, debe ser superado. </a:t>
            </a:r>
          </a:p>
        </p:txBody>
      </p:sp>
    </p:spTree>
    <p:extLst>
      <p:ext uri="{BB962C8B-B14F-4D97-AF65-F5344CB8AC3E}">
        <p14:creationId xmlns:p14="http://schemas.microsoft.com/office/powerpoint/2010/main" val="271449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1128" y="188418"/>
            <a:ext cx="10058400" cy="1609344"/>
          </a:xfrm>
        </p:spPr>
        <p:txBody>
          <a:bodyPr>
            <a:normAutofit/>
          </a:bodyPr>
          <a:lstStyle/>
          <a:p>
            <a:r>
              <a:rPr lang="es-MX" b="1" dirty="0" smtClean="0"/>
              <a:t>Sistema Nacional 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de Transparencia</a:t>
            </a:r>
            <a:endParaRPr lang="es-MX" b="1" dirty="0"/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4533364" y="811369"/>
          <a:ext cx="7346164" cy="554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1378039" y="1468191"/>
            <a:ext cx="3284113" cy="46492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200" dirty="0" smtClean="0"/>
              <a:t>Más y mejores </a:t>
            </a:r>
          </a:p>
          <a:p>
            <a:pPr marL="0" indent="0">
              <a:buNone/>
            </a:pPr>
            <a:r>
              <a:rPr lang="es-MX" sz="2200" b="1" dirty="0" smtClean="0"/>
              <a:t>HERRAMIENTAS</a:t>
            </a:r>
          </a:p>
          <a:p>
            <a:pPr marL="0" indent="0">
              <a:buNone/>
            </a:pPr>
            <a:r>
              <a:rPr lang="es-MX" sz="2200" dirty="0" smtClean="0"/>
              <a:t>Para acceso a información del Poder Judicial</a:t>
            </a:r>
          </a:p>
          <a:p>
            <a:pPr marL="0" indent="0">
              <a:buNone/>
            </a:pPr>
            <a:r>
              <a:rPr lang="es-MX" sz="2200" b="1" dirty="0" smtClean="0"/>
              <a:t>SISTEMA NACIONAL DE TRANSPARENCIA</a:t>
            </a:r>
          </a:p>
          <a:p>
            <a:pPr marL="0" indent="0">
              <a:buNone/>
            </a:pPr>
            <a:r>
              <a:rPr lang="es-MX" sz="2200" dirty="0" smtClean="0"/>
              <a:t>Para establecer políticas que eliminen</a:t>
            </a:r>
          </a:p>
          <a:p>
            <a:pPr marL="0" indent="0">
              <a:buNone/>
            </a:pPr>
            <a:r>
              <a:rPr lang="es-MX" sz="2200" b="1" dirty="0" smtClean="0"/>
              <a:t>ASIMETRÍAS </a:t>
            </a:r>
          </a:p>
          <a:p>
            <a:pPr marL="0" indent="0">
              <a:buNone/>
            </a:pPr>
            <a:r>
              <a:rPr lang="es-MX" sz="2200" dirty="0" smtClean="0"/>
              <a:t>En el acceso a la información en los diferentes </a:t>
            </a:r>
          </a:p>
          <a:p>
            <a:pPr marL="0" indent="0">
              <a:buNone/>
            </a:pPr>
            <a:r>
              <a:rPr lang="es-MX" sz="2200" b="1" dirty="0" smtClean="0"/>
              <a:t>PODERES FEDERALES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77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Sistema Nacional </a:t>
            </a:r>
            <a:br>
              <a:rPr lang="es-MX" b="1" dirty="0"/>
            </a:br>
            <a:r>
              <a:rPr lang="es-MX" b="1" dirty="0"/>
              <a:t>de Transparencia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63812" y="1943100"/>
            <a:ext cx="891540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000" dirty="0" smtClean="0"/>
              <a:t>Con </a:t>
            </a:r>
            <a:r>
              <a:rPr lang="es-MX" sz="2000" dirty="0"/>
              <a:t>el objeto de evitar desigualdad en el derecho de acceso a la información, es que en l</a:t>
            </a:r>
            <a:r>
              <a:rPr lang="es-ES" sz="2000" dirty="0"/>
              <a:t>a Ley General de Transparencia y Acceso a la información Pública, se estableció las bases</a:t>
            </a:r>
            <a:r>
              <a:rPr lang="es-ES_tradnl" sz="2000" dirty="0"/>
              <a:t> de un f</a:t>
            </a:r>
            <a:r>
              <a:rPr lang="es-ES_tradnl" sz="2000" b="1" dirty="0"/>
              <a:t>ederalismo cooperativo en materia de transparencia</a:t>
            </a:r>
            <a:r>
              <a:rPr lang="es-ES_tradnl" sz="2000" b="1" dirty="0" smtClean="0"/>
              <a:t>.</a:t>
            </a:r>
            <a:endParaRPr lang="es-MX" sz="2000" dirty="0"/>
          </a:p>
          <a:p>
            <a:pPr marL="0" indent="0" algn="just">
              <a:buNone/>
            </a:pPr>
            <a:r>
              <a:rPr lang="es-ES_tradnl" sz="2000" dirty="0"/>
              <a:t> </a:t>
            </a:r>
            <a:endParaRPr lang="es-MX" sz="2000" dirty="0"/>
          </a:p>
          <a:p>
            <a:pPr algn="just"/>
            <a:r>
              <a:rPr lang="es-ES_tradnl" sz="2000" dirty="0"/>
              <a:t>Que dicho federalismo, busca cerrar la inequidad, las asimetrías o la contradicción en el ejercicio del derecho de acceso a la información. </a:t>
            </a:r>
            <a:endParaRPr lang="es-ES_tradnl" sz="2000" dirty="0" smtClean="0"/>
          </a:p>
          <a:p>
            <a:pPr algn="just"/>
            <a:r>
              <a:rPr lang="es-ES_tradnl" sz="2000" dirty="0"/>
              <a:t>Hablamos de un federalismo donde </a:t>
            </a:r>
            <a:r>
              <a:rPr lang="es-ES_tradnl" sz="2000" b="1" dirty="0"/>
              <a:t>la transparencia sea una política de Estado,</a:t>
            </a:r>
            <a:r>
              <a:rPr lang="es-ES_tradnl" sz="2000" dirty="0"/>
              <a:t> es decir una acción de los distintos órdenes de gobierno</a:t>
            </a:r>
            <a:r>
              <a:rPr lang="es-ES" sz="2000" dirty="0"/>
              <a:t>. Para ello dispuso </a:t>
            </a:r>
            <a:r>
              <a:rPr lang="es-MX" sz="2000" dirty="0"/>
              <a:t>la integración, organización y función del </a:t>
            </a:r>
            <a:r>
              <a:rPr lang="es-MX" sz="2000" b="1" i="1" dirty="0"/>
              <a:t>Sistema Nacional de Transparencia</a:t>
            </a:r>
            <a:r>
              <a:rPr lang="es-MX" sz="2000" b="1" dirty="0"/>
              <a:t>.</a:t>
            </a:r>
          </a:p>
          <a:p>
            <a:pPr algn="just"/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499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Sistema Nacional </a:t>
            </a:r>
            <a:br>
              <a:rPr lang="es-MX" b="1" dirty="0"/>
            </a:br>
            <a:r>
              <a:rPr lang="es-MX" b="1" dirty="0"/>
              <a:t>de Transparencia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8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000" dirty="0"/>
              <a:t>E</a:t>
            </a:r>
            <a:r>
              <a:rPr lang="es-MX" sz="2000" dirty="0" smtClean="0"/>
              <a:t>l </a:t>
            </a:r>
            <a:r>
              <a:rPr lang="es-MX" sz="2000" dirty="0"/>
              <a:t>Sistema Nacional tiene la </a:t>
            </a:r>
            <a:r>
              <a:rPr lang="es-MX" sz="2000" b="1" dirty="0"/>
              <a:t>facultad de emitir una diversidad de </a:t>
            </a:r>
            <a:r>
              <a:rPr lang="es-ES" sz="2000" b="1" dirty="0"/>
              <a:t>instrumentos normativos,</a:t>
            </a:r>
            <a:r>
              <a:rPr lang="es-ES" sz="2000" dirty="0"/>
              <a:t> </a:t>
            </a:r>
            <a:r>
              <a:rPr lang="es-ES_tradnl" sz="2000" dirty="0"/>
              <a:t>tendentes a cumplir con los objetivos de la Ley General</a:t>
            </a:r>
            <a:r>
              <a:rPr lang="es-ES" sz="2000" dirty="0"/>
              <a:t>, mismos que inciden en los sujetos obligados municipales, estatales y de la </a:t>
            </a:r>
            <a:r>
              <a:rPr lang="es-ES" sz="2000" dirty="0" smtClean="0"/>
              <a:t>Federal. </a:t>
            </a:r>
            <a:r>
              <a:rPr lang="es-ES" sz="2000" dirty="0"/>
              <a:t>E</a:t>
            </a:r>
            <a:r>
              <a:rPr lang="es-ES" sz="2000" dirty="0" smtClean="0"/>
              <a:t>ntre ellos están los siguientes:</a:t>
            </a:r>
            <a:r>
              <a:rPr lang="es-ES" sz="2000" dirty="0"/>
              <a:t> </a:t>
            </a:r>
            <a:endParaRPr lang="es-MX" sz="2000" dirty="0"/>
          </a:p>
          <a:p>
            <a:pPr lvl="0"/>
            <a:r>
              <a:rPr lang="es-MX" sz="2000" dirty="0"/>
              <a:t>Para la Organización y Conservación de los Archivos. </a:t>
            </a:r>
          </a:p>
          <a:p>
            <a:pPr lvl="0"/>
            <a:r>
              <a:rPr lang="es-MX" sz="2000" dirty="0"/>
              <a:t>En materia de Clasificación y Desclasificación  de la Información, así como para la Elaboración de Versiones Públicas</a:t>
            </a:r>
            <a:r>
              <a:rPr lang="es-MX" sz="2000" dirty="0" smtClean="0"/>
              <a:t>.</a:t>
            </a:r>
            <a:endParaRPr lang="es-MX" sz="2000" dirty="0"/>
          </a:p>
          <a:p>
            <a:pPr lvl="0"/>
            <a:r>
              <a:rPr lang="es-MX" sz="2000" dirty="0"/>
              <a:t>Técnicos Generales para la Publicación, Homologación y Estandarización de la Información de las Obligaciones Establecidas, que Deben Difundir los Sujetos Obligados en los Portales de Internet y en la Plataforma Nacional de Transparencia; así como sus anexos. 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4918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Sistema Nacional </a:t>
            </a:r>
            <a:br>
              <a:rPr lang="es-MX" b="1" dirty="0"/>
            </a:br>
            <a:r>
              <a:rPr lang="es-MX" b="1" dirty="0"/>
              <a:t>de Transparencia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38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MX" sz="2100" dirty="0"/>
              <a:t>Para determinar los Catálogos y Publicación de Información de Interés Público; y para la Emisión y Evaluación de Transparencia Proactiva</a:t>
            </a:r>
            <a:r>
              <a:rPr lang="es-MX" sz="2100" dirty="0" smtClean="0"/>
              <a:t>.</a:t>
            </a:r>
            <a:r>
              <a:rPr lang="es-MX" sz="2100" dirty="0"/>
              <a:t> </a:t>
            </a:r>
          </a:p>
          <a:p>
            <a:pPr lvl="0" algn="just"/>
            <a:r>
              <a:rPr lang="es-MX" sz="2100" dirty="0"/>
              <a:t>Para que los Sujetos Obligados Garanticen Condiciones de Accesibilidad que Permitan el Ejercicio de los Derechos Humanos de Acceso a la Información y Protección de Datos Personales a Grupos Vulnerables. </a:t>
            </a:r>
          </a:p>
          <a:p>
            <a:pPr lvl="0" algn="just"/>
            <a:r>
              <a:rPr lang="es-MX" sz="2100" dirty="0"/>
              <a:t>Para la Elaboración, Ejecución y Evaluación del Programa Nacional de Transparencia y Acceso a la Información. </a:t>
            </a:r>
          </a:p>
          <a:p>
            <a:pPr lvl="0" algn="just"/>
            <a:r>
              <a:rPr lang="es-MX" sz="2100" dirty="0"/>
              <a:t>Para la Implementación y Operación de la Plataforma Nacional de Transparencia. </a:t>
            </a:r>
          </a:p>
          <a:p>
            <a:pPr lvl="0" algn="just"/>
            <a:r>
              <a:rPr lang="es-MX" sz="2100" dirty="0"/>
              <a:t>Para la Atención de Requerimientos, Observaciones, Recomendaciones y Criterios que Emita el Sistema Nacional de Transparencia, Acceso a la Información Pública y Protección de Datos Personales.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3812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Poder Judicial</a:t>
            </a:r>
            <a:br>
              <a:rPr lang="es-MX" b="1" dirty="0" smtClean="0"/>
            </a:br>
            <a:r>
              <a:rPr lang="es-MX" b="1" dirty="0" smtClean="0"/>
              <a:t>Sujeto obligado de la Ley General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/>
              <a:t>Artículo 23: </a:t>
            </a:r>
            <a:r>
              <a:rPr lang="es-MX" dirty="0" smtClean="0"/>
              <a:t>Poder Judicial Federal y Poderes Judiciales de las Entidades Federativos son sujetos obligados</a:t>
            </a:r>
          </a:p>
          <a:p>
            <a:r>
              <a:rPr lang="es-MX" b="1" dirty="0" smtClean="0"/>
              <a:t>Artículo 24: </a:t>
            </a:r>
            <a:r>
              <a:rPr lang="es-MX" dirty="0" smtClean="0"/>
              <a:t>Obligaciones para el cumplimiento de la ley, comunes a todos los Poderes, en los tres niveles</a:t>
            </a:r>
          </a:p>
          <a:p>
            <a:r>
              <a:rPr lang="es-MX" b="1" dirty="0" smtClean="0"/>
              <a:t>Artículo 70: </a:t>
            </a:r>
            <a:r>
              <a:rPr lang="es-MX" dirty="0" smtClean="0"/>
              <a:t>Obligaciones de transparencia comunes</a:t>
            </a:r>
          </a:p>
          <a:p>
            <a:r>
              <a:rPr lang="es-MX" b="1" dirty="0" smtClean="0"/>
              <a:t>Artículo 73: </a:t>
            </a:r>
            <a:r>
              <a:rPr lang="es-MX" dirty="0" smtClean="0"/>
              <a:t>Obligaciones de transparencia específicas al Poder Judicial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/>
              <a:t>Artículo 113, </a:t>
            </a:r>
            <a:r>
              <a:rPr lang="es-MX" dirty="0" smtClean="0"/>
              <a:t>fracción X.</a:t>
            </a:r>
            <a:r>
              <a:rPr lang="es-MX" b="1" dirty="0" smtClean="0"/>
              <a:t> </a:t>
            </a:r>
            <a:r>
              <a:rPr lang="es-MX" dirty="0" smtClean="0"/>
              <a:t>Reserva de la información que afecte el debido proceso</a:t>
            </a:r>
            <a:endParaRPr lang="es-MX" b="1" dirty="0" smtClean="0"/>
          </a:p>
          <a:p>
            <a:r>
              <a:rPr lang="es-MX" b="1" dirty="0" smtClean="0"/>
              <a:t>Artículo 113, </a:t>
            </a:r>
            <a:r>
              <a:rPr lang="es-MX" dirty="0" smtClean="0"/>
              <a:t>fracción XI: Se reserva aquella información que vulnere la conducción de expedientes judiciales o de procedimientos administrativos en forma de juicio, en tanto no hayan causado estado</a:t>
            </a:r>
          </a:p>
          <a:p>
            <a:r>
              <a:rPr lang="es-MX" b="1" dirty="0" smtClean="0"/>
              <a:t>Artículo 180: </a:t>
            </a:r>
            <a:r>
              <a:rPr lang="es-MX" dirty="0" smtClean="0"/>
              <a:t>las resoluciones del INAI son impugnables por los particulares ante el Poder Judicial de la Federación, pero definitivas a inatacables para los sujetos obligados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4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dirty="0" smtClean="0"/>
              <a:t>Del recurso de revisión de Asuntos Jurisdiccionales de la Suprema Corte de Justicia de la Nación </a:t>
            </a:r>
            <a:endParaRPr lang="es-MX" sz="4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589212" y="4239491"/>
            <a:ext cx="8915399" cy="1670419"/>
          </a:xfrm>
        </p:spPr>
        <p:txBody>
          <a:bodyPr/>
          <a:lstStyle/>
          <a:p>
            <a:pPr algn="just"/>
            <a:r>
              <a:rPr lang="es-MX" b="1" dirty="0" smtClean="0"/>
              <a:t>Artículo 194.  </a:t>
            </a:r>
            <a:r>
              <a:rPr lang="es-MX" dirty="0" smtClean="0"/>
              <a:t>La información de asuntos jurisdiccionales de la Suprema Corte de Justicia de la Nación, se deberá crear un comité especializado en materia de acceso a la información, integrado por tres ministros.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6243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Poder Judicial</a:t>
            </a:r>
            <a:br>
              <a:rPr lang="es-MX" b="1" dirty="0"/>
            </a:br>
            <a:r>
              <a:rPr lang="es-MX" b="1" dirty="0" smtClean="0"/>
              <a:t>Solicitudes desde el 5 de mayo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200" dirty="0" smtClean="0"/>
              <a:t>5 de mayo: entrada en vigor del </a:t>
            </a:r>
            <a:r>
              <a:rPr lang="es-MX" sz="2200" b="1" dirty="0" smtClean="0"/>
              <a:t>nuevo marco </a:t>
            </a:r>
            <a:r>
              <a:rPr lang="es-MX" sz="2200" dirty="0" smtClean="0"/>
              <a:t>normativo </a:t>
            </a:r>
          </a:p>
          <a:p>
            <a:pPr marL="0" indent="0">
              <a:buNone/>
            </a:pPr>
            <a:r>
              <a:rPr lang="es-MX" sz="2200" b="1" dirty="0">
                <a:sym typeface="Wingdings" panose="05000000000000000000" pitchFamily="2" charset="2"/>
              </a:rPr>
              <a:t>AUTONOMÍA CONSTITUCIONAL DEL INAI</a:t>
            </a:r>
          </a:p>
          <a:p>
            <a:pPr marL="0" indent="0">
              <a:buNone/>
            </a:pPr>
            <a:r>
              <a:rPr lang="es-MX" sz="2200" dirty="0">
                <a:sym typeface="Wingdings" panose="05000000000000000000" pitchFamily="2" charset="2"/>
              </a:rPr>
              <a:t>Permite al INAI dar seguimiento a las solicitudes recibidas por el </a:t>
            </a:r>
          </a:p>
          <a:p>
            <a:pPr marL="0" indent="0">
              <a:buNone/>
            </a:pPr>
            <a:r>
              <a:rPr lang="es-MX" sz="2200" b="1" dirty="0">
                <a:sym typeface="Wingdings" panose="05000000000000000000" pitchFamily="2" charset="2"/>
              </a:rPr>
              <a:t>PODER JUDICIAL DE LA FEDERACIÓN</a:t>
            </a:r>
          </a:p>
          <a:p>
            <a:pPr marL="0" indent="0">
              <a:buNone/>
            </a:pPr>
            <a:r>
              <a:rPr lang="es-MX" sz="2200" dirty="0"/>
              <a:t>5 de mayo: entrada en vigor del </a:t>
            </a:r>
            <a:r>
              <a:rPr lang="es-MX" sz="2200" b="1" dirty="0"/>
              <a:t>nuevo marco </a:t>
            </a:r>
            <a:r>
              <a:rPr lang="es-MX" sz="2200" dirty="0"/>
              <a:t>normativo </a:t>
            </a:r>
            <a:endParaRPr lang="es-MX" sz="2200" dirty="0">
              <a:sym typeface="Wingdings" panose="05000000000000000000" pitchFamily="2" charset="2"/>
            </a:endParaRPr>
          </a:p>
          <a:p>
            <a:endParaRPr lang="es-MX" sz="2200" dirty="0" smtClean="0"/>
          </a:p>
          <a:p>
            <a:pPr marL="0" indent="0">
              <a:buNone/>
            </a:pPr>
            <a:endParaRPr lang="es-MX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85602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12848" t="29182" r="11429" b="10607"/>
          <a:stretch/>
        </p:blipFill>
        <p:spPr>
          <a:xfrm>
            <a:off x="1313645" y="1584102"/>
            <a:ext cx="9852339" cy="4404576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 b="1" dirty="0" smtClean="0"/>
              <a:t>Solicitudes por tipo de respuesta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075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5043" y="7013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/>
              <a:t>Diseño normativo</a:t>
            </a:r>
            <a:br>
              <a:rPr lang="es-MX" b="1" dirty="0" smtClean="0"/>
            </a:br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92997" y="1777285"/>
            <a:ext cx="9143442" cy="385078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Antes de </a:t>
            </a:r>
            <a:r>
              <a:rPr lang="es-MX" dirty="0" smtClean="0"/>
              <a:t>las modificaciones constitucionales del </a:t>
            </a:r>
            <a:r>
              <a:rPr lang="es-MX" b="1" dirty="0" smtClean="0"/>
              <a:t>mes de febrero de 2014</a:t>
            </a:r>
            <a:r>
              <a:rPr lang="es-MX" dirty="0" smtClean="0"/>
              <a:t>, la </a:t>
            </a:r>
            <a:r>
              <a:rPr lang="es-MX" dirty="0"/>
              <a:t>facultad de legislar en materia de derecho de acceso a la información era una facultad coincidente para los órdenes de gobierno federal y </a:t>
            </a:r>
            <a:r>
              <a:rPr lang="es-MX" dirty="0" smtClean="0"/>
              <a:t>local, con </a:t>
            </a:r>
            <a:r>
              <a:rPr lang="es-MX" dirty="0"/>
              <a:t>base en los parámetros constitucionales, básicamente contenidos en el artículo 6</a:t>
            </a:r>
            <a:r>
              <a:rPr lang="es-MX" dirty="0" smtClean="0"/>
              <a:t>°.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sz="2000" b="1" dirty="0" smtClean="0"/>
              <a:t>Los </a:t>
            </a:r>
            <a:r>
              <a:rPr lang="es-MX" sz="2000" b="1" dirty="0"/>
              <a:t>parámetros eran interpretados y aplicados de manera muy </a:t>
            </a:r>
            <a:r>
              <a:rPr lang="es-MX" sz="2000" b="1" dirty="0" smtClean="0"/>
              <a:t>heterogénea. </a:t>
            </a:r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r>
              <a:rPr lang="es-MX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INEFECTIVIDAD  EN EL DERECHO DE ACCESO A LA INFORMACIÓN</a:t>
            </a:r>
          </a:p>
          <a:p>
            <a:pPr algn="just"/>
            <a:endParaRPr lang="es-MX" sz="2000" dirty="0" smtClean="0"/>
          </a:p>
          <a:p>
            <a:pPr algn="just"/>
            <a:endParaRPr lang="es-MX" dirty="0"/>
          </a:p>
          <a:p>
            <a:pPr algn="just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68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 b="1" dirty="0" smtClean="0"/>
              <a:t>Solicitudes por tipo de respuesta</a:t>
            </a:r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2848" t="40801" r="12518" b="13952"/>
          <a:stretch/>
        </p:blipFill>
        <p:spPr>
          <a:xfrm>
            <a:off x="1339403" y="2060620"/>
            <a:ext cx="9710671" cy="330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72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Transparencia y estadística judicial</a:t>
            </a:r>
            <a:endParaRPr lang="es-MX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918952" y="1635617"/>
            <a:ext cx="9942490" cy="4649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b="1" dirty="0" smtClean="0"/>
              <a:t>¿Para qué sirve la </a:t>
            </a:r>
            <a:r>
              <a:rPr lang="es-MX" sz="2000" b="1" u="sng" dirty="0" smtClean="0"/>
              <a:t>estadística judicial</a:t>
            </a:r>
            <a:r>
              <a:rPr lang="es-MX" sz="2000" b="1" dirty="0" smtClean="0"/>
              <a:t> en la</a:t>
            </a:r>
          </a:p>
          <a:p>
            <a:pPr marL="0" indent="0">
              <a:buNone/>
            </a:pPr>
            <a:r>
              <a:rPr lang="es-MX" sz="2600" b="1" dirty="0" smtClean="0"/>
              <a:t>IMPARTICIÓN DE JUSTICIA?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2200" i="1" dirty="0" smtClean="0"/>
              <a:t>Para transparentar al Poder Judicial:</a:t>
            </a:r>
          </a:p>
          <a:p>
            <a:pPr marL="0" indent="0">
              <a:buNone/>
            </a:pPr>
            <a:endParaRPr lang="es-MX" sz="2200" dirty="0" smtClean="0"/>
          </a:p>
          <a:p>
            <a:pPr marL="0" indent="0">
              <a:buNone/>
            </a:pPr>
            <a:r>
              <a:rPr lang="es-MX" sz="2800" i="1" dirty="0" smtClean="0"/>
              <a:t>Rendición de cuentas</a:t>
            </a:r>
            <a:r>
              <a:rPr lang="es-MX" sz="2800" dirty="0" smtClean="0"/>
              <a:t> +</a:t>
            </a:r>
          </a:p>
          <a:p>
            <a:pPr marL="0" indent="0">
              <a:buNone/>
            </a:pPr>
            <a:r>
              <a:rPr lang="es-MX" sz="2800" i="1" dirty="0" smtClean="0"/>
              <a:t>Transparentar la gestión </a:t>
            </a:r>
            <a:r>
              <a:rPr lang="es-MX" sz="2800" dirty="0" smtClean="0"/>
              <a:t>+ </a:t>
            </a:r>
          </a:p>
          <a:p>
            <a:pPr marL="0" indent="0">
              <a:buNone/>
            </a:pPr>
            <a:r>
              <a:rPr lang="es-MX" sz="2800" i="1" dirty="0" smtClean="0"/>
              <a:t>Mejorar el desempeño </a:t>
            </a:r>
          </a:p>
          <a:p>
            <a:pPr marL="0" indent="0">
              <a:buNone/>
            </a:pPr>
            <a:r>
              <a:rPr lang="es-MX" sz="2800" i="1" dirty="0" smtClean="0"/>
              <a:t> </a:t>
            </a:r>
          </a:p>
          <a:p>
            <a:pPr marL="0" indent="0">
              <a:buNone/>
            </a:pPr>
            <a:r>
              <a:rPr lang="es-MX" sz="2200" dirty="0" smtClean="0"/>
              <a:t>Del </a:t>
            </a:r>
            <a:r>
              <a:rPr lang="es-MX" sz="2200" b="1" dirty="0" smtClean="0"/>
              <a:t>Poder Judicial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70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0192" y="521079"/>
            <a:ext cx="8911687" cy="1280890"/>
          </a:xfrm>
        </p:spPr>
        <p:txBody>
          <a:bodyPr/>
          <a:lstStyle/>
          <a:p>
            <a:pPr algn="ctr"/>
            <a:r>
              <a:rPr lang="es-MX" b="1" dirty="0" smtClean="0"/>
              <a:t>Nuevo diseño normativo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110" y="1246909"/>
            <a:ext cx="10776078" cy="5269801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Febrero de 2014, Creación de un parámetro mínimo en la propia Constitución Federal, calificándolo como principios y bases que deben regir el ejercicio del derecho de acceso a la información.</a:t>
            </a:r>
          </a:p>
          <a:p>
            <a:pPr marL="0" indent="0" algn="ctr">
              <a:buNone/>
            </a:pPr>
            <a:r>
              <a:rPr lang="es-MX" dirty="0" smtClean="0"/>
              <a:t>Los principios y bases constitucionales debía llevarse a cabo con base en </a:t>
            </a:r>
          </a:p>
          <a:p>
            <a:pPr marL="0" indent="0" algn="ctr">
              <a:buNone/>
            </a:pP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General de Transparencia y Acceso a la Información Pública</a:t>
            </a:r>
          </a:p>
          <a:p>
            <a:pPr marL="0" indent="0" algn="ctr">
              <a:buNone/>
            </a:pPr>
            <a:endPara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000" dirty="0"/>
              <a:t>Distribuir competencias entre los órdenes federal y local.</a:t>
            </a:r>
          </a:p>
          <a:p>
            <a:pPr algn="just"/>
            <a:r>
              <a:rPr lang="es-MX" sz="2000" dirty="0"/>
              <a:t>Parámetro de contenido de normatividad que debe seguir el </a:t>
            </a:r>
            <a:r>
              <a:rPr lang="es-MX" sz="2000" dirty="0" smtClean="0"/>
              <a:t>Congreso de la Unión, las legislaturas estatales y Asamblea Legislativa de la hoy Ciudad de México.</a:t>
            </a:r>
            <a:endParaRPr lang="es-MX" sz="2000" dirty="0"/>
          </a:p>
          <a:p>
            <a:pPr algn="ctr"/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6634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General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 y Acceso a la Información Pública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0266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También refieren </a:t>
            </a:r>
            <a:r>
              <a:rPr lang="es-MX" dirty="0"/>
              <a:t>el diseño institucional al </a:t>
            </a:r>
            <a:r>
              <a:rPr lang="es-MX" dirty="0" smtClean="0"/>
              <a:t>contemplar: </a:t>
            </a:r>
          </a:p>
          <a:p>
            <a:pPr algn="just"/>
            <a:r>
              <a:rPr lang="es-MX" dirty="0" smtClean="0"/>
              <a:t>Organismos garantes </a:t>
            </a:r>
          </a:p>
          <a:p>
            <a:pPr algn="just"/>
            <a:r>
              <a:rPr lang="es-MX" dirty="0" smtClean="0"/>
              <a:t>Instrumentos técnicos </a:t>
            </a:r>
            <a:r>
              <a:rPr lang="es-MX" dirty="0"/>
              <a:t>para un mejor ejercicio del derecho de acceso a la información </a:t>
            </a:r>
            <a:r>
              <a:rPr lang="es-MX" dirty="0" smtClean="0"/>
              <a:t>pública (</a:t>
            </a:r>
            <a:r>
              <a:rPr lang="es-MX" dirty="0"/>
              <a:t>V. gr., Sistema Nacional de Transparencia, Acceso a la Información Pública y Protección de Datos Personales; Sistema Nacional de Archivos; Plataforma Nacional de Transparencia</a:t>
            </a:r>
            <a:r>
              <a:rPr lang="es-MX" dirty="0" smtClean="0"/>
              <a:t>)</a:t>
            </a:r>
          </a:p>
          <a:p>
            <a:pPr algn="just"/>
            <a:r>
              <a:rPr lang="es-MX" dirty="0" smtClean="0"/>
              <a:t>Sujetos obligados (autoridades, </a:t>
            </a:r>
            <a:r>
              <a:rPr lang="es-MX" dirty="0"/>
              <a:t>personas particulares físicas o morales que manejan recursos públicos, partidos políticos, </a:t>
            </a:r>
            <a:r>
              <a:rPr lang="es-MX" dirty="0" smtClean="0"/>
              <a:t>sindicatos)</a:t>
            </a:r>
          </a:p>
          <a:p>
            <a:pPr algn="just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8982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08326" y="1280933"/>
            <a:ext cx="8911687" cy="1280890"/>
          </a:xfrm>
        </p:spPr>
        <p:txBody>
          <a:bodyPr/>
          <a:lstStyle/>
          <a:p>
            <a:r>
              <a:rPr lang="es-MX" b="1" dirty="0" smtClean="0"/>
              <a:t>Transparencia e impartición de justicia </a:t>
            </a:r>
            <a:endParaRPr lang="es-MX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388781" y="2269108"/>
            <a:ext cx="9004470" cy="3951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000" b="1" dirty="0" smtClean="0"/>
              <a:t>¿Qué puede revertir un mayor </a:t>
            </a:r>
            <a:r>
              <a:rPr lang="es-MX" sz="2000" b="1" u="sng" dirty="0" smtClean="0"/>
              <a:t>interés público</a:t>
            </a:r>
            <a:r>
              <a:rPr lang="es-MX" sz="2000" b="1" dirty="0" smtClean="0"/>
              <a:t> que la </a:t>
            </a:r>
          </a:p>
          <a:p>
            <a:pPr marL="0" indent="0">
              <a:buNone/>
            </a:pPr>
            <a:r>
              <a:rPr lang="es-MX" sz="2600" b="1" dirty="0" smtClean="0"/>
              <a:t>IMPARTICIÓN DE JUSTICIA?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2200" i="1" dirty="0" smtClean="0"/>
              <a:t>La actividad del Poder Judicial es de interés público:</a:t>
            </a:r>
          </a:p>
          <a:p>
            <a:pPr marL="0" indent="0" algn="ctr">
              <a:buNone/>
            </a:pPr>
            <a:r>
              <a:rPr lang="es-MX" sz="2000" dirty="0" smtClean="0"/>
              <a:t>Por ello, la </a:t>
            </a:r>
            <a:r>
              <a:rPr lang="es-MX" sz="2000" b="1" dirty="0" smtClean="0"/>
              <a:t>LEY GENERAL </a:t>
            </a:r>
            <a:r>
              <a:rPr lang="es-MX" sz="2000" dirty="0" smtClean="0"/>
              <a:t>establece;</a:t>
            </a:r>
            <a:endParaRPr lang="es-MX" sz="2000" dirty="0"/>
          </a:p>
          <a:p>
            <a:pPr marL="0" indent="0" algn="ctr">
              <a:buNone/>
            </a:pPr>
            <a:r>
              <a:rPr lang="es-MX" sz="2800" i="1" dirty="0"/>
              <a:t>Principios</a:t>
            </a:r>
            <a:r>
              <a:rPr lang="es-MX" sz="2800" dirty="0"/>
              <a:t> + </a:t>
            </a:r>
            <a:r>
              <a:rPr lang="es-MX" sz="2800" i="1" dirty="0"/>
              <a:t>bases generales </a:t>
            </a:r>
            <a:r>
              <a:rPr lang="es-MX" sz="2800" dirty="0" smtClean="0"/>
              <a:t>+ </a:t>
            </a:r>
            <a:r>
              <a:rPr lang="es-MX" sz="2800" i="1" dirty="0"/>
              <a:t>procedimientos </a:t>
            </a:r>
          </a:p>
          <a:p>
            <a:pPr marL="0" indent="0" algn="ctr">
              <a:buNone/>
            </a:pPr>
            <a:r>
              <a:rPr lang="es-MX" sz="2000" dirty="0"/>
              <a:t>para </a:t>
            </a:r>
            <a:r>
              <a:rPr lang="es-MX" sz="2000" b="1" dirty="0"/>
              <a:t>garantizar</a:t>
            </a:r>
            <a:r>
              <a:rPr lang="es-MX" sz="2000" dirty="0"/>
              <a:t> el </a:t>
            </a:r>
            <a:r>
              <a:rPr lang="es-MX" sz="2000" b="1" dirty="0"/>
              <a:t>derecho de acceso a la información </a:t>
            </a:r>
          </a:p>
          <a:p>
            <a:pPr marL="0" indent="0" algn="ctr">
              <a:buNone/>
            </a:pPr>
            <a:r>
              <a:rPr lang="es-MX" sz="2000" dirty="0"/>
              <a:t>en posesión de cualquier autoridad, incluidos los poderes </a:t>
            </a:r>
          </a:p>
          <a:p>
            <a:pPr marL="0" indent="0" algn="ctr">
              <a:buNone/>
            </a:pPr>
            <a:r>
              <a:rPr lang="es-MX" sz="2800" dirty="0"/>
              <a:t>Legislativo + Ejecutivo + </a:t>
            </a:r>
            <a:r>
              <a:rPr lang="es-MX" sz="2800" b="1" dirty="0"/>
              <a:t>Judicial</a:t>
            </a:r>
            <a:endParaRPr lang="es-MX" sz="2800" dirty="0"/>
          </a:p>
          <a:p>
            <a:pPr marL="0" indent="0">
              <a:buNone/>
            </a:pPr>
            <a:endParaRPr lang="es-MX" sz="2200" i="1" dirty="0" smtClean="0"/>
          </a:p>
          <a:p>
            <a:pPr marL="0" indent="0">
              <a:buNone/>
            </a:pPr>
            <a:endParaRPr lang="es-MX" sz="2200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0203845" y="3960253"/>
            <a:ext cx="143865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/>
              <a:t>Artículo 1</a:t>
            </a:r>
          </a:p>
          <a:p>
            <a:pPr algn="ctr"/>
            <a:r>
              <a:rPr lang="es-MX" b="1" i="1" dirty="0" smtClean="0"/>
              <a:t>LGTAIP</a:t>
            </a:r>
          </a:p>
          <a:p>
            <a:pPr algn="ctr"/>
            <a:r>
              <a:rPr lang="es-MX" b="1" i="1" dirty="0" smtClean="0"/>
              <a:t>----------------------------------------------------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12530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La estadística Judicial como instrumento para la transparencia.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2" y="1892300"/>
            <a:ext cx="8915400" cy="401892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sz="2700" b="1" dirty="0"/>
              <a:t>Fortalece la transparencia y promueve la rendición de cuentas</a:t>
            </a:r>
            <a:r>
              <a:rPr lang="es-MX" sz="2700" dirty="0"/>
              <a:t> de los poderes judiciales del orden de la federal como del orden local. </a:t>
            </a:r>
          </a:p>
          <a:p>
            <a:pPr marL="0" indent="0">
              <a:buNone/>
            </a:pPr>
            <a:r>
              <a:rPr lang="es-MX" sz="2700" dirty="0"/>
              <a:t> </a:t>
            </a:r>
          </a:p>
          <a:p>
            <a:pPr lvl="0"/>
            <a:r>
              <a:rPr lang="es-MX" sz="2700" b="1" dirty="0"/>
              <a:t>Informan de manera puntual sobre la actuación de los órganos jurisdiccionales</a:t>
            </a:r>
            <a:r>
              <a:rPr lang="es-MX" sz="2700" dirty="0"/>
              <a:t>, al saber cómo resuelven los asuntos sometidos a su competencia. </a:t>
            </a:r>
          </a:p>
          <a:p>
            <a:pPr marL="0" indent="0">
              <a:buNone/>
            </a:pPr>
            <a:r>
              <a:rPr lang="es-MX" sz="2700" dirty="0"/>
              <a:t> </a:t>
            </a:r>
          </a:p>
          <a:p>
            <a:pPr lvl="0"/>
            <a:r>
              <a:rPr lang="es-MX" sz="2700" dirty="0"/>
              <a:t>Fortalece la </a:t>
            </a:r>
            <a:r>
              <a:rPr lang="es-MX" sz="2700" b="1" dirty="0"/>
              <a:t>confianza y la legitimidad</a:t>
            </a:r>
            <a:r>
              <a:rPr lang="es-MX" sz="2700" dirty="0"/>
              <a:t> en la actuación de la autoridad jurisdiccional, </a:t>
            </a:r>
          </a:p>
          <a:p>
            <a:pPr marL="0" indent="0">
              <a:buNone/>
            </a:pPr>
            <a:r>
              <a:rPr lang="es-MX" sz="2700" dirty="0"/>
              <a:t> </a:t>
            </a:r>
          </a:p>
          <a:p>
            <a:pPr lvl="0"/>
            <a:r>
              <a:rPr lang="es-MX" sz="2700" dirty="0"/>
              <a:t>Permite </a:t>
            </a:r>
            <a:r>
              <a:rPr lang="es-MX" sz="2700" b="1" dirty="0"/>
              <a:t>evaluar la gestión judicial </a:t>
            </a:r>
            <a:r>
              <a:rPr lang="es-MX" sz="2700" dirty="0"/>
              <a:t>en los juzgados y tribunales que lo conforman; </a:t>
            </a:r>
          </a:p>
          <a:p>
            <a:pPr marL="0" indent="0">
              <a:buNone/>
            </a:pPr>
            <a:r>
              <a:rPr lang="es-MX" sz="2700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89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La estadística Judicial como instrumento para la transparencia.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2" y="1841500"/>
            <a:ext cx="8915400" cy="4279900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s-MX" sz="4500" b="1" dirty="0"/>
              <a:t>Contribuye a mejorar el servicio</a:t>
            </a:r>
            <a:r>
              <a:rPr lang="es-MX" sz="4500" dirty="0"/>
              <a:t> que la administración de Justicia rinde a la sociedad y la imagen que esta tiene del sistema judicial.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500" dirty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s-MX" sz="4500" b="1" dirty="0"/>
              <a:t>Contribuye al diagnóstico de las debilidades y fortalezas,</a:t>
            </a:r>
            <a:r>
              <a:rPr lang="es-MX" sz="4500" dirty="0"/>
              <a:t> para el diseño de intervenciones públicas y para el monitoreo y evaluación de los impactos alcanzados.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500" dirty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s-MX" sz="4500" dirty="0"/>
              <a:t>Fortalece la independencia, la imparcialidad, la eficacia, la eficiencia y la equidad de los juzgadores.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500" dirty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s-MX" sz="4500" dirty="0"/>
              <a:t>Permite </a:t>
            </a:r>
            <a:r>
              <a:rPr lang="es-MX" sz="4500" b="1" dirty="0"/>
              <a:t>traducir la información estadística en políticas pública;</a:t>
            </a:r>
            <a:r>
              <a:rPr lang="es-MX" sz="45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500" dirty="0"/>
              <a:t> 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s-MX" sz="4500" dirty="0"/>
              <a:t>Mejora la definición y el diseño y monitoreo de las políticas judiciales más eficaces y eficientes;</a:t>
            </a:r>
          </a:p>
          <a:p>
            <a:pPr marL="0" indent="0">
              <a:buNone/>
            </a:pPr>
            <a:r>
              <a:rPr lang="es-MX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372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La estadística Judicial como instrumento para la transparencia.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89212" y="1892300"/>
            <a:ext cx="8915400" cy="401892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MX" sz="2000" dirty="0"/>
              <a:t>Permite el análisis y estudios comparativos de los distintos diseños institucionales jurisdiccionales del país,</a:t>
            </a:r>
          </a:p>
          <a:p>
            <a:pPr marL="0" indent="0" algn="just">
              <a:buNone/>
            </a:pPr>
            <a:r>
              <a:rPr lang="es-MX" sz="2000" dirty="0"/>
              <a:t> </a:t>
            </a:r>
          </a:p>
          <a:p>
            <a:pPr lvl="0" algn="just"/>
            <a:r>
              <a:rPr lang="es-MX" sz="2000" dirty="0"/>
              <a:t>Se convierte en </a:t>
            </a:r>
            <a:r>
              <a:rPr lang="es-MX" sz="2000" b="1" dirty="0"/>
              <a:t>una herramienta útil de información a los justiciables.</a:t>
            </a:r>
          </a:p>
          <a:p>
            <a:pPr marL="0" indent="0" algn="just">
              <a:buNone/>
            </a:pPr>
            <a:r>
              <a:rPr lang="es-MX" sz="2000" dirty="0"/>
              <a:t> </a:t>
            </a:r>
          </a:p>
          <a:p>
            <a:pPr lvl="0" algn="just"/>
            <a:r>
              <a:rPr lang="es-MX" sz="2000" dirty="0"/>
              <a:t>Favorece a una </a:t>
            </a:r>
            <a:r>
              <a:rPr lang="es-MX" sz="2000" b="1" dirty="0"/>
              <a:t>mejor capacidad para la toma de decisiones de gestión.</a:t>
            </a:r>
            <a:r>
              <a:rPr lang="es-MX" sz="2000" dirty="0"/>
              <a:t> </a:t>
            </a:r>
          </a:p>
          <a:p>
            <a:pPr marL="0" indent="0" algn="just">
              <a:buNone/>
            </a:pPr>
            <a:r>
              <a:rPr lang="es-MX" sz="2000" dirty="0"/>
              <a:t> </a:t>
            </a:r>
          </a:p>
          <a:p>
            <a:pPr lvl="0" algn="just"/>
            <a:r>
              <a:rPr lang="es-MX" sz="2000" dirty="0"/>
              <a:t>Facilita el monitoreo continuo en áreas o aspectos judiciales considerados difíciles, sensibles o complejos.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119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La estadística Judicial como instrumento para la transparencia.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6300" y="1854200"/>
            <a:ext cx="9358312" cy="4279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1900" b="1" dirty="0" smtClean="0"/>
              <a:t>Datos </a:t>
            </a:r>
            <a:r>
              <a:rPr lang="es-MX" sz="1900" b="1" dirty="0"/>
              <a:t>que podrían constituir </a:t>
            </a:r>
            <a:r>
              <a:rPr lang="es-MX" sz="1900" b="1" i="1" dirty="0"/>
              <a:t>indicadores sobre el tema de acceso a la </a:t>
            </a:r>
            <a:r>
              <a:rPr lang="es-MX" sz="1900" b="1" i="1" dirty="0" smtClean="0"/>
              <a:t>justicia:</a:t>
            </a:r>
            <a:endParaRPr lang="es-MX" sz="1900" b="1" dirty="0"/>
          </a:p>
          <a:p>
            <a:pPr lvl="0"/>
            <a:r>
              <a:rPr lang="es-MX" sz="1900" dirty="0"/>
              <a:t>Número de asuntos ingresados;</a:t>
            </a:r>
          </a:p>
          <a:p>
            <a:pPr lvl="0"/>
            <a:r>
              <a:rPr lang="es-MX" sz="1900" dirty="0"/>
              <a:t>Número de asuntos resueltos y </a:t>
            </a:r>
            <a:r>
              <a:rPr lang="es-MX" sz="1900" dirty="0" smtClean="0"/>
              <a:t>pendientes;  </a:t>
            </a:r>
            <a:endParaRPr lang="es-MX" sz="1900" dirty="0"/>
          </a:p>
          <a:p>
            <a:pPr lvl="0"/>
            <a:r>
              <a:rPr lang="es-MX" sz="1900" dirty="0"/>
              <a:t>Volumen de casos ingresados y egresados </a:t>
            </a:r>
            <a:r>
              <a:rPr lang="es-MX" sz="1900" dirty="0" smtClean="0"/>
              <a:t>anualmente;</a:t>
            </a:r>
            <a:endParaRPr lang="es-MX" sz="1900" dirty="0"/>
          </a:p>
          <a:p>
            <a:pPr lvl="0"/>
            <a:r>
              <a:rPr lang="es-MX" sz="1900" dirty="0"/>
              <a:t>Carga Promedio de Trabajo, que permita conocer el nivel de insatisfacción de los usuarios y la garantía del debido </a:t>
            </a:r>
            <a:r>
              <a:rPr lang="es-MX" sz="1900" dirty="0" smtClean="0"/>
              <a:t>proceso</a:t>
            </a:r>
            <a:r>
              <a:rPr lang="es-MX" sz="1900" dirty="0"/>
              <a:t>;</a:t>
            </a:r>
          </a:p>
          <a:p>
            <a:pPr lvl="0"/>
            <a:r>
              <a:rPr lang="es-MX" sz="1900" dirty="0"/>
              <a:t>Indicadores de calidad de </a:t>
            </a:r>
            <a:r>
              <a:rPr lang="es-MX" sz="1900" dirty="0" smtClean="0"/>
              <a:t>servicios, como número </a:t>
            </a:r>
            <a:r>
              <a:rPr lang="es-MX" sz="1900" dirty="0"/>
              <a:t>de quejas recibidas y resueltas, clasificadas por instancia, rama y </a:t>
            </a:r>
            <a:r>
              <a:rPr lang="es-MX" sz="1900" dirty="0" smtClean="0"/>
              <a:t>Territorio;</a:t>
            </a:r>
            <a:endParaRPr lang="es-MX" sz="1900" dirty="0"/>
          </a:p>
          <a:p>
            <a:pPr lvl="0"/>
            <a:r>
              <a:rPr lang="es-MX" sz="1900" dirty="0"/>
              <a:t>Indicadores de producción, que implica el  tiempo de Resolución de los juicios y/o </a:t>
            </a:r>
            <a:r>
              <a:rPr lang="es-MX" sz="1900" dirty="0" smtClean="0"/>
              <a:t>Procedimientos;</a:t>
            </a:r>
            <a:endParaRPr lang="es-MX" sz="1900" dirty="0"/>
          </a:p>
          <a:p>
            <a:pPr lvl="0"/>
            <a:r>
              <a:rPr lang="es-MX" sz="1900" dirty="0"/>
              <a:t>Indicadores de </a:t>
            </a:r>
            <a:r>
              <a:rPr lang="es-MX" sz="1900" dirty="0" smtClean="0"/>
              <a:t>costo, </a:t>
            </a:r>
            <a:r>
              <a:rPr lang="es-MX" sz="1900" dirty="0"/>
              <a:t>es decir dar a conocer el costo promedio de un </a:t>
            </a:r>
            <a:r>
              <a:rPr lang="es-MX" sz="1900" dirty="0" smtClean="0"/>
              <a:t>juicio; </a:t>
            </a:r>
            <a:endParaRPr lang="es-MX" sz="1900" dirty="0"/>
          </a:p>
          <a:p>
            <a:pPr lvl="0"/>
            <a:r>
              <a:rPr lang="es-MX" sz="1900" dirty="0"/>
              <a:t>Gasto en Justicia, es decir conocer al presupuesto que destina a la impartición de Justicia.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30473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drio ahumad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666</TotalTime>
  <Words>1098</Words>
  <Application>Microsoft Office PowerPoint</Application>
  <PresentationFormat>Panorámica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Espiral</vt:lpstr>
      <vt:lpstr>Presentación de PowerPoint</vt:lpstr>
      <vt:lpstr>Diseño normativo  </vt:lpstr>
      <vt:lpstr>Nuevo diseño normativo </vt:lpstr>
      <vt:lpstr>Ley General de Transparencia y Acceso a la Información Pública </vt:lpstr>
      <vt:lpstr>Transparencia e impartición de justicia </vt:lpstr>
      <vt:lpstr>La estadística Judicial como instrumento para la transparencia. </vt:lpstr>
      <vt:lpstr>La estadística Judicial como instrumento para la transparencia. </vt:lpstr>
      <vt:lpstr>La estadística Judicial como instrumento para la transparencia. </vt:lpstr>
      <vt:lpstr>La estadística Judicial como instrumento para la transparencia.</vt:lpstr>
      <vt:lpstr>El acceso a sentencias  jurisdiccionales  </vt:lpstr>
      <vt:lpstr>El acceso a sentencias  jurisdiccionales  </vt:lpstr>
      <vt:lpstr>Sistema Nacional  de Transparencia</vt:lpstr>
      <vt:lpstr>Sistema Nacional  de Transparencia</vt:lpstr>
      <vt:lpstr>Sistema Nacional  de Transparencia</vt:lpstr>
      <vt:lpstr>Sistema Nacional  de Transparencia</vt:lpstr>
      <vt:lpstr>Poder Judicial Sujeto obligado de la Ley General</vt:lpstr>
      <vt:lpstr>Del recurso de revisión de Asuntos Jurisdiccionales de la Suprema Corte de Justicia de la Nación </vt:lpstr>
      <vt:lpstr>Poder Judicial Solicitudes desde el 5 de mayo</vt:lpstr>
      <vt:lpstr>Solicitudes por tipo de respuesta</vt:lpstr>
      <vt:lpstr>Solicitudes por tipo de respuesta</vt:lpstr>
      <vt:lpstr>Transparencia y estadística judicial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Rafael Carrasco Villafañe</dc:creator>
  <cp:lastModifiedBy>MARIA GABRIELA RUIZ CONTRERAS</cp:lastModifiedBy>
  <cp:revision>24</cp:revision>
  <dcterms:created xsi:type="dcterms:W3CDTF">2016-10-24T23:52:14Z</dcterms:created>
  <dcterms:modified xsi:type="dcterms:W3CDTF">2016-10-26T15:10:34Z</dcterms:modified>
</cp:coreProperties>
</file>