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2" r:id="rId12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80"/>
    <a:srgbClr val="91D0A2"/>
    <a:srgbClr val="47C54A"/>
    <a:srgbClr val="00CC00"/>
    <a:srgbClr val="5BB9FF"/>
    <a:srgbClr val="FFD243"/>
    <a:srgbClr val="E6AF00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2" autoAdjust="0"/>
    <p:restoredTop sz="94676" autoAdjust="0"/>
  </p:normalViewPr>
  <p:slideViewPr>
    <p:cSldViewPr>
      <p:cViewPr varScale="1">
        <p:scale>
          <a:sx n="70" d="100"/>
          <a:sy n="70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E2B13-90FD-4016-BEA1-1C647F69658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B14DF40-9067-4282-8E65-7748CA7C41F0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/>
            <a:t>Jueces y Magistrados</a:t>
          </a:r>
          <a:endParaRPr lang="es-MX" dirty="0"/>
        </a:p>
      </dgm:t>
    </dgm:pt>
    <dgm:pt modelId="{0D4330CF-4FB4-4D03-8FA7-C9705833408D}" type="parTrans" cxnId="{6D717ADE-D23C-49A8-90C6-035852CB7D2F}">
      <dgm:prSet/>
      <dgm:spPr/>
      <dgm:t>
        <a:bodyPr/>
        <a:lstStyle/>
        <a:p>
          <a:endParaRPr lang="es-MX"/>
        </a:p>
      </dgm:t>
    </dgm:pt>
    <dgm:pt modelId="{691E9740-15D7-4D0A-8135-626BB8A1E016}" type="sibTrans" cxnId="{6D717ADE-D23C-49A8-90C6-035852CB7D2F}">
      <dgm:prSet/>
      <dgm:spPr/>
      <dgm:t>
        <a:bodyPr/>
        <a:lstStyle/>
        <a:p>
          <a:endParaRPr lang="es-MX"/>
        </a:p>
      </dgm:t>
    </dgm:pt>
    <dgm:pt modelId="{7F739AA5-9E62-4962-B09B-740327F8646C}">
      <dgm:prSet phldrT="[Texto]"/>
      <dgm:spPr/>
      <dgm:t>
        <a:bodyPr/>
        <a:lstStyle/>
        <a:p>
          <a:r>
            <a:rPr lang="es-MX" dirty="0" smtClean="0"/>
            <a:t>Controlar la Constitucionalidad</a:t>
          </a:r>
          <a:endParaRPr lang="es-MX" dirty="0"/>
        </a:p>
      </dgm:t>
    </dgm:pt>
    <dgm:pt modelId="{438B32DA-8314-4813-A72A-24E8B887F5AB}" type="parTrans" cxnId="{33C42527-C72B-4FE0-8315-0BCDE3863EB6}">
      <dgm:prSet/>
      <dgm:spPr/>
      <dgm:t>
        <a:bodyPr/>
        <a:lstStyle/>
        <a:p>
          <a:endParaRPr lang="es-MX"/>
        </a:p>
      </dgm:t>
    </dgm:pt>
    <dgm:pt modelId="{8F72BCAD-508D-43F6-A937-7E6A3218CE42}" type="sibTrans" cxnId="{33C42527-C72B-4FE0-8315-0BCDE3863EB6}">
      <dgm:prSet/>
      <dgm:spPr/>
      <dgm:t>
        <a:bodyPr/>
        <a:lstStyle/>
        <a:p>
          <a:endParaRPr lang="es-MX"/>
        </a:p>
      </dgm:t>
    </dgm:pt>
    <dgm:pt modelId="{A30CBCDB-9699-49FC-BECE-CB281B215E2B}">
      <dgm:prSet phldrT="[Texto]"/>
      <dgm:spPr/>
      <dgm:t>
        <a:bodyPr/>
        <a:lstStyle/>
        <a:p>
          <a:r>
            <a:rPr lang="es-MX" dirty="0" smtClean="0"/>
            <a:t>Ser baluartes de la vigencia de derechos</a:t>
          </a:r>
          <a:endParaRPr lang="es-MX" dirty="0"/>
        </a:p>
      </dgm:t>
    </dgm:pt>
    <dgm:pt modelId="{B70D5559-5CC2-4AB1-A7CC-05FE938230FB}" type="parTrans" cxnId="{41874CC2-8E0F-423C-B638-0594467D1A21}">
      <dgm:prSet/>
      <dgm:spPr/>
      <dgm:t>
        <a:bodyPr/>
        <a:lstStyle/>
        <a:p>
          <a:endParaRPr lang="es-MX"/>
        </a:p>
      </dgm:t>
    </dgm:pt>
    <dgm:pt modelId="{11F2F64D-EFAE-4768-ADA6-23D5D7A6C7B5}" type="sibTrans" cxnId="{41874CC2-8E0F-423C-B638-0594467D1A21}">
      <dgm:prSet/>
      <dgm:spPr/>
      <dgm:t>
        <a:bodyPr/>
        <a:lstStyle/>
        <a:p>
          <a:endParaRPr lang="es-MX"/>
        </a:p>
      </dgm:t>
    </dgm:pt>
    <dgm:pt modelId="{F375B78C-A8C8-463A-A98E-299C1267DB21}">
      <dgm:prSet phldrT="[Texto]"/>
      <dgm:spPr/>
      <dgm:t>
        <a:bodyPr/>
        <a:lstStyle/>
        <a:p>
          <a:r>
            <a:rPr lang="es-MX" dirty="0" smtClean="0"/>
            <a:t>Dar </a:t>
          </a:r>
          <a:r>
            <a:rPr lang="es-MX" dirty="0" smtClean="0"/>
            <a:t>sustento al esquema de equilibrio entre poderes</a:t>
          </a:r>
          <a:endParaRPr lang="es-MX" dirty="0"/>
        </a:p>
      </dgm:t>
    </dgm:pt>
    <dgm:pt modelId="{036AB67C-07C5-4C2B-AFE2-6EC05F408A92}" type="parTrans" cxnId="{FAE19C0B-E3BD-4F4C-AF08-FCBF787C954D}">
      <dgm:prSet/>
      <dgm:spPr/>
      <dgm:t>
        <a:bodyPr/>
        <a:lstStyle/>
        <a:p>
          <a:endParaRPr lang="es-MX"/>
        </a:p>
      </dgm:t>
    </dgm:pt>
    <dgm:pt modelId="{90969FB1-B38F-432C-AF45-AC6FCD9EDD27}" type="sibTrans" cxnId="{FAE19C0B-E3BD-4F4C-AF08-FCBF787C954D}">
      <dgm:prSet/>
      <dgm:spPr/>
      <dgm:t>
        <a:bodyPr/>
        <a:lstStyle/>
        <a:p>
          <a:endParaRPr lang="es-MX"/>
        </a:p>
      </dgm:t>
    </dgm:pt>
    <dgm:pt modelId="{D3CB5F81-8244-4BA4-968F-D65DC203DB7D}" type="pres">
      <dgm:prSet presAssocID="{D3DE2B13-90FD-4016-BEA1-1C647F6965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D71FAF9-E9F2-4FA3-8611-E3BE376307B4}" type="pres">
      <dgm:prSet presAssocID="{3B14DF40-9067-4282-8E65-7748CA7C41F0}" presName="root" presStyleCnt="0"/>
      <dgm:spPr/>
    </dgm:pt>
    <dgm:pt modelId="{5766B1F8-0173-4240-8E31-BC6457D3287F}" type="pres">
      <dgm:prSet presAssocID="{3B14DF40-9067-4282-8E65-7748CA7C41F0}" presName="rootComposite" presStyleCnt="0"/>
      <dgm:spPr/>
    </dgm:pt>
    <dgm:pt modelId="{D57C957A-F562-4EB9-BA21-ABEB08D962EA}" type="pres">
      <dgm:prSet presAssocID="{3B14DF40-9067-4282-8E65-7748CA7C41F0}" presName="rootText" presStyleLbl="node1" presStyleIdx="0" presStyleCnt="1"/>
      <dgm:spPr/>
      <dgm:t>
        <a:bodyPr/>
        <a:lstStyle/>
        <a:p>
          <a:endParaRPr lang="es-MX"/>
        </a:p>
      </dgm:t>
    </dgm:pt>
    <dgm:pt modelId="{B13959B9-CC1E-4849-A194-45F79376D5FA}" type="pres">
      <dgm:prSet presAssocID="{3B14DF40-9067-4282-8E65-7748CA7C41F0}" presName="rootConnector" presStyleLbl="node1" presStyleIdx="0" presStyleCnt="1"/>
      <dgm:spPr/>
      <dgm:t>
        <a:bodyPr/>
        <a:lstStyle/>
        <a:p>
          <a:endParaRPr lang="es-MX"/>
        </a:p>
      </dgm:t>
    </dgm:pt>
    <dgm:pt modelId="{99906F34-25B7-4ABD-BA50-37291D529435}" type="pres">
      <dgm:prSet presAssocID="{3B14DF40-9067-4282-8E65-7748CA7C41F0}" presName="childShape" presStyleCnt="0"/>
      <dgm:spPr/>
    </dgm:pt>
    <dgm:pt modelId="{B2944BDF-F4B1-45A8-8681-ADEAA4595661}" type="pres">
      <dgm:prSet presAssocID="{438B32DA-8314-4813-A72A-24E8B887F5AB}" presName="Name13" presStyleLbl="parChTrans1D2" presStyleIdx="0" presStyleCnt="3"/>
      <dgm:spPr/>
      <dgm:t>
        <a:bodyPr/>
        <a:lstStyle/>
        <a:p>
          <a:endParaRPr lang="es-MX"/>
        </a:p>
      </dgm:t>
    </dgm:pt>
    <dgm:pt modelId="{7530072D-3990-425C-BC11-E54DC8CDFF96}" type="pres">
      <dgm:prSet presAssocID="{7F739AA5-9E62-4962-B09B-740327F8646C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545435-74F7-466A-AC79-F90E9F9C89E0}" type="pres">
      <dgm:prSet presAssocID="{B70D5559-5CC2-4AB1-A7CC-05FE938230FB}" presName="Name13" presStyleLbl="parChTrans1D2" presStyleIdx="1" presStyleCnt="3"/>
      <dgm:spPr/>
      <dgm:t>
        <a:bodyPr/>
        <a:lstStyle/>
        <a:p>
          <a:endParaRPr lang="es-MX"/>
        </a:p>
      </dgm:t>
    </dgm:pt>
    <dgm:pt modelId="{EB00AA21-51F2-47A8-B4A0-1F9AB9D3A84D}" type="pres">
      <dgm:prSet presAssocID="{A30CBCDB-9699-49FC-BECE-CB281B215E2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BC0EBE-D244-4133-B2FE-4208DBF1F63E}" type="pres">
      <dgm:prSet presAssocID="{036AB67C-07C5-4C2B-AFE2-6EC05F408A92}" presName="Name13" presStyleLbl="parChTrans1D2" presStyleIdx="2" presStyleCnt="3"/>
      <dgm:spPr/>
      <dgm:t>
        <a:bodyPr/>
        <a:lstStyle/>
        <a:p>
          <a:endParaRPr lang="es-MX"/>
        </a:p>
      </dgm:t>
    </dgm:pt>
    <dgm:pt modelId="{E6CCCD38-15A7-4770-BD8A-DC3D76FCF554}" type="pres">
      <dgm:prSet presAssocID="{F375B78C-A8C8-463A-A98E-299C1267DB21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94288A-26D3-46F9-A5C2-10C38A2FEB4E}" type="presOf" srcId="{3B14DF40-9067-4282-8E65-7748CA7C41F0}" destId="{B13959B9-CC1E-4849-A194-45F79376D5FA}" srcOrd="1" destOrd="0" presId="urn:microsoft.com/office/officeart/2005/8/layout/hierarchy3"/>
    <dgm:cxn modelId="{9F19DAC7-3688-4DB8-87AA-047F231F4AFD}" type="presOf" srcId="{F375B78C-A8C8-463A-A98E-299C1267DB21}" destId="{E6CCCD38-15A7-4770-BD8A-DC3D76FCF554}" srcOrd="0" destOrd="0" presId="urn:microsoft.com/office/officeart/2005/8/layout/hierarchy3"/>
    <dgm:cxn modelId="{5FDFC86D-82E2-4A38-B4AE-31A40E79E743}" type="presOf" srcId="{B70D5559-5CC2-4AB1-A7CC-05FE938230FB}" destId="{B4545435-74F7-466A-AC79-F90E9F9C89E0}" srcOrd="0" destOrd="0" presId="urn:microsoft.com/office/officeart/2005/8/layout/hierarchy3"/>
    <dgm:cxn modelId="{83FC48CA-8443-4195-83C8-98FD15746B40}" type="presOf" srcId="{D3DE2B13-90FD-4016-BEA1-1C647F69658A}" destId="{D3CB5F81-8244-4BA4-968F-D65DC203DB7D}" srcOrd="0" destOrd="0" presId="urn:microsoft.com/office/officeart/2005/8/layout/hierarchy3"/>
    <dgm:cxn modelId="{FAE19C0B-E3BD-4F4C-AF08-FCBF787C954D}" srcId="{3B14DF40-9067-4282-8E65-7748CA7C41F0}" destId="{F375B78C-A8C8-463A-A98E-299C1267DB21}" srcOrd="2" destOrd="0" parTransId="{036AB67C-07C5-4C2B-AFE2-6EC05F408A92}" sibTransId="{90969FB1-B38F-432C-AF45-AC6FCD9EDD27}"/>
    <dgm:cxn modelId="{41874CC2-8E0F-423C-B638-0594467D1A21}" srcId="{3B14DF40-9067-4282-8E65-7748CA7C41F0}" destId="{A30CBCDB-9699-49FC-BECE-CB281B215E2B}" srcOrd="1" destOrd="0" parTransId="{B70D5559-5CC2-4AB1-A7CC-05FE938230FB}" sibTransId="{11F2F64D-EFAE-4768-ADA6-23D5D7A6C7B5}"/>
    <dgm:cxn modelId="{6AEBF9A8-0E1F-4D9E-9C36-675B20FE767C}" type="presOf" srcId="{036AB67C-07C5-4C2B-AFE2-6EC05F408A92}" destId="{83BC0EBE-D244-4133-B2FE-4208DBF1F63E}" srcOrd="0" destOrd="0" presId="urn:microsoft.com/office/officeart/2005/8/layout/hierarchy3"/>
    <dgm:cxn modelId="{5654DAA3-12D9-403D-A134-58113F258D1E}" type="presOf" srcId="{A30CBCDB-9699-49FC-BECE-CB281B215E2B}" destId="{EB00AA21-51F2-47A8-B4A0-1F9AB9D3A84D}" srcOrd="0" destOrd="0" presId="urn:microsoft.com/office/officeart/2005/8/layout/hierarchy3"/>
    <dgm:cxn modelId="{6D717ADE-D23C-49A8-90C6-035852CB7D2F}" srcId="{D3DE2B13-90FD-4016-BEA1-1C647F69658A}" destId="{3B14DF40-9067-4282-8E65-7748CA7C41F0}" srcOrd="0" destOrd="0" parTransId="{0D4330CF-4FB4-4D03-8FA7-C9705833408D}" sibTransId="{691E9740-15D7-4D0A-8135-626BB8A1E016}"/>
    <dgm:cxn modelId="{E95982A5-2243-4CE3-9E2E-CB28A9705558}" type="presOf" srcId="{3B14DF40-9067-4282-8E65-7748CA7C41F0}" destId="{D57C957A-F562-4EB9-BA21-ABEB08D962EA}" srcOrd="0" destOrd="0" presId="urn:microsoft.com/office/officeart/2005/8/layout/hierarchy3"/>
    <dgm:cxn modelId="{D7E4956A-2A2A-4FA4-B228-9BCE7182D173}" type="presOf" srcId="{7F739AA5-9E62-4962-B09B-740327F8646C}" destId="{7530072D-3990-425C-BC11-E54DC8CDFF96}" srcOrd="0" destOrd="0" presId="urn:microsoft.com/office/officeart/2005/8/layout/hierarchy3"/>
    <dgm:cxn modelId="{E21B2F41-394B-4B5F-9625-D4BA723106BA}" type="presOf" srcId="{438B32DA-8314-4813-A72A-24E8B887F5AB}" destId="{B2944BDF-F4B1-45A8-8681-ADEAA4595661}" srcOrd="0" destOrd="0" presId="urn:microsoft.com/office/officeart/2005/8/layout/hierarchy3"/>
    <dgm:cxn modelId="{33C42527-C72B-4FE0-8315-0BCDE3863EB6}" srcId="{3B14DF40-9067-4282-8E65-7748CA7C41F0}" destId="{7F739AA5-9E62-4962-B09B-740327F8646C}" srcOrd="0" destOrd="0" parTransId="{438B32DA-8314-4813-A72A-24E8B887F5AB}" sibTransId="{8F72BCAD-508D-43F6-A937-7E6A3218CE42}"/>
    <dgm:cxn modelId="{324FA091-A24F-46BD-8EC9-FCC485A8E20F}" type="presParOf" srcId="{D3CB5F81-8244-4BA4-968F-D65DC203DB7D}" destId="{1D71FAF9-E9F2-4FA3-8611-E3BE376307B4}" srcOrd="0" destOrd="0" presId="urn:microsoft.com/office/officeart/2005/8/layout/hierarchy3"/>
    <dgm:cxn modelId="{5BDF5D76-5A7C-41CF-ABF7-DAC5A09A91B2}" type="presParOf" srcId="{1D71FAF9-E9F2-4FA3-8611-E3BE376307B4}" destId="{5766B1F8-0173-4240-8E31-BC6457D3287F}" srcOrd="0" destOrd="0" presId="urn:microsoft.com/office/officeart/2005/8/layout/hierarchy3"/>
    <dgm:cxn modelId="{AEE780B5-18D1-4E54-94CB-43657382BB0C}" type="presParOf" srcId="{5766B1F8-0173-4240-8E31-BC6457D3287F}" destId="{D57C957A-F562-4EB9-BA21-ABEB08D962EA}" srcOrd="0" destOrd="0" presId="urn:microsoft.com/office/officeart/2005/8/layout/hierarchy3"/>
    <dgm:cxn modelId="{A4080796-1ADA-4695-A726-AACACBA45DF6}" type="presParOf" srcId="{5766B1F8-0173-4240-8E31-BC6457D3287F}" destId="{B13959B9-CC1E-4849-A194-45F79376D5FA}" srcOrd="1" destOrd="0" presId="urn:microsoft.com/office/officeart/2005/8/layout/hierarchy3"/>
    <dgm:cxn modelId="{BC3565F6-81BD-4BC8-9320-D823E088B79F}" type="presParOf" srcId="{1D71FAF9-E9F2-4FA3-8611-E3BE376307B4}" destId="{99906F34-25B7-4ABD-BA50-37291D529435}" srcOrd="1" destOrd="0" presId="urn:microsoft.com/office/officeart/2005/8/layout/hierarchy3"/>
    <dgm:cxn modelId="{5BB3AFC6-6DA7-400C-81B0-BD75EDBB996D}" type="presParOf" srcId="{99906F34-25B7-4ABD-BA50-37291D529435}" destId="{B2944BDF-F4B1-45A8-8681-ADEAA4595661}" srcOrd="0" destOrd="0" presId="urn:microsoft.com/office/officeart/2005/8/layout/hierarchy3"/>
    <dgm:cxn modelId="{132DC267-34DE-45D3-8369-DDE7F464D6FB}" type="presParOf" srcId="{99906F34-25B7-4ABD-BA50-37291D529435}" destId="{7530072D-3990-425C-BC11-E54DC8CDFF96}" srcOrd="1" destOrd="0" presId="urn:microsoft.com/office/officeart/2005/8/layout/hierarchy3"/>
    <dgm:cxn modelId="{C48A7BAF-CBD4-4AFC-96B2-7B13AA9BA24D}" type="presParOf" srcId="{99906F34-25B7-4ABD-BA50-37291D529435}" destId="{B4545435-74F7-466A-AC79-F90E9F9C89E0}" srcOrd="2" destOrd="0" presId="urn:microsoft.com/office/officeart/2005/8/layout/hierarchy3"/>
    <dgm:cxn modelId="{9B818AF1-BAAF-4BEE-815A-A93D28CFF789}" type="presParOf" srcId="{99906F34-25B7-4ABD-BA50-37291D529435}" destId="{EB00AA21-51F2-47A8-B4A0-1F9AB9D3A84D}" srcOrd="3" destOrd="0" presId="urn:microsoft.com/office/officeart/2005/8/layout/hierarchy3"/>
    <dgm:cxn modelId="{15E92828-5D52-4379-AE9F-B8F041C6D3A1}" type="presParOf" srcId="{99906F34-25B7-4ABD-BA50-37291D529435}" destId="{83BC0EBE-D244-4133-B2FE-4208DBF1F63E}" srcOrd="4" destOrd="0" presId="urn:microsoft.com/office/officeart/2005/8/layout/hierarchy3"/>
    <dgm:cxn modelId="{96F2C24C-C7E6-4A06-B491-2C3B81025CA6}" type="presParOf" srcId="{99906F34-25B7-4ABD-BA50-37291D529435}" destId="{E6CCCD38-15A7-4770-BD8A-DC3D76FCF55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C47208-A0A4-4FB2-AB08-5F00FFCC118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F398C54-E86B-4372-AB34-0FE8D181683B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sz="2800" dirty="0" smtClean="0"/>
            <a:t>Consejo de la Judicatura</a:t>
          </a:r>
          <a:endParaRPr lang="es-MX" sz="2800" dirty="0"/>
        </a:p>
      </dgm:t>
    </dgm:pt>
    <dgm:pt modelId="{4B16ED6B-476B-4BDC-9C25-495F76F68D59}" type="parTrans" cxnId="{EC44C29C-175B-41A0-BA2F-66CA329EBF76}">
      <dgm:prSet/>
      <dgm:spPr/>
      <dgm:t>
        <a:bodyPr/>
        <a:lstStyle/>
        <a:p>
          <a:endParaRPr lang="es-MX"/>
        </a:p>
      </dgm:t>
    </dgm:pt>
    <dgm:pt modelId="{5FD5A3A6-8391-46E6-A5AF-58773BFB296A}" type="sibTrans" cxnId="{EC44C29C-175B-41A0-BA2F-66CA329EBF76}">
      <dgm:prSet/>
      <dgm:spPr/>
      <dgm:t>
        <a:bodyPr/>
        <a:lstStyle/>
        <a:p>
          <a:endParaRPr lang="es-MX"/>
        </a:p>
      </dgm:t>
    </dgm:pt>
    <dgm:pt modelId="{71D86E1F-FBC3-46A0-A164-F4219FBC979A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sz="2400" dirty="0" smtClean="0"/>
            <a:t>Atiende las funciones administrativas y procedimentales </a:t>
          </a:r>
          <a:endParaRPr lang="es-MX" sz="2400" dirty="0"/>
        </a:p>
      </dgm:t>
    </dgm:pt>
    <dgm:pt modelId="{B047F766-25DE-4056-8285-63A757C2B0AC}" type="parTrans" cxnId="{65C4438F-2B9F-4538-94C4-A1CA69371446}">
      <dgm:prSet/>
      <dgm:spPr/>
      <dgm:t>
        <a:bodyPr/>
        <a:lstStyle/>
        <a:p>
          <a:endParaRPr lang="es-MX"/>
        </a:p>
      </dgm:t>
    </dgm:pt>
    <dgm:pt modelId="{9FD1ECC5-8733-48CC-B50B-770054F7609D}" type="sibTrans" cxnId="{65C4438F-2B9F-4538-94C4-A1CA69371446}">
      <dgm:prSet/>
      <dgm:spPr/>
      <dgm:t>
        <a:bodyPr/>
        <a:lstStyle/>
        <a:p>
          <a:endParaRPr lang="es-MX"/>
        </a:p>
      </dgm:t>
    </dgm:pt>
    <dgm:pt modelId="{F4677527-D92A-461D-921C-0235AE622C79}" type="pres">
      <dgm:prSet presAssocID="{6CC47208-A0A4-4FB2-AB08-5F00FFCC118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EA47C0A-BB61-4D19-8952-3DB4B2A9E5FC}" type="pres">
      <dgm:prSet presAssocID="{CF398C54-E86B-4372-AB34-0FE8D181683B}" presName="composite" presStyleCnt="0"/>
      <dgm:spPr/>
    </dgm:pt>
    <dgm:pt modelId="{6EBD53DD-4C01-4CD3-A82A-DBA725EA726E}" type="pres">
      <dgm:prSet presAssocID="{CF398C54-E86B-4372-AB34-0FE8D181683B}" presName="bentUpArrow1" presStyleLbl="alignImgPlace1" presStyleIdx="0" presStyleCnt="1" custScaleY="135143" custLinFactNeighborX="-45692" custLinFactNeighborY="-7520"/>
      <dgm:spPr/>
    </dgm:pt>
    <dgm:pt modelId="{422A08A3-FFE7-4CCC-9CDC-FB154A9810A7}" type="pres">
      <dgm:prSet presAssocID="{CF398C54-E86B-4372-AB34-0FE8D181683B}" presName="ParentText" presStyleLbl="node1" presStyleIdx="0" presStyleCnt="2" custScaleX="195173" custLinFactNeighborX="333" custLinFactNeighborY="-304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2FEA5E-F9F1-4A9E-ADE8-D9EA64EF4FC1}" type="pres">
      <dgm:prSet presAssocID="{CF398C54-E86B-4372-AB34-0FE8D181683B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75D72F-D610-4F9A-9F0C-A1287B73274C}" type="pres">
      <dgm:prSet presAssocID="{5FD5A3A6-8391-46E6-A5AF-58773BFB296A}" presName="sibTrans" presStyleCnt="0"/>
      <dgm:spPr/>
    </dgm:pt>
    <dgm:pt modelId="{B50C9C5D-3208-404C-A7BB-6C1C64063A0A}" type="pres">
      <dgm:prSet presAssocID="{71D86E1F-FBC3-46A0-A164-F4219FBC979A}" presName="composite" presStyleCnt="0"/>
      <dgm:spPr/>
    </dgm:pt>
    <dgm:pt modelId="{E2F5BBF2-9C7A-44BD-A898-AB62383CE571}" type="pres">
      <dgm:prSet presAssocID="{71D86E1F-FBC3-46A0-A164-F4219FBC979A}" presName="ParentText" presStyleLbl="node1" presStyleIdx="1" presStyleCnt="2" custScaleX="243536" custLinFactNeighborX="-2335" custLinFactNeighborY="-7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5C4438F-2B9F-4538-94C4-A1CA69371446}" srcId="{6CC47208-A0A4-4FB2-AB08-5F00FFCC1187}" destId="{71D86E1F-FBC3-46A0-A164-F4219FBC979A}" srcOrd="1" destOrd="0" parTransId="{B047F766-25DE-4056-8285-63A757C2B0AC}" sibTransId="{9FD1ECC5-8733-48CC-B50B-770054F7609D}"/>
    <dgm:cxn modelId="{68677E5D-26B0-49E2-BA43-AC9734A0C13F}" type="presOf" srcId="{71D86E1F-FBC3-46A0-A164-F4219FBC979A}" destId="{E2F5BBF2-9C7A-44BD-A898-AB62383CE571}" srcOrd="0" destOrd="0" presId="urn:microsoft.com/office/officeart/2005/8/layout/StepDownProcess"/>
    <dgm:cxn modelId="{EC44C29C-175B-41A0-BA2F-66CA329EBF76}" srcId="{6CC47208-A0A4-4FB2-AB08-5F00FFCC1187}" destId="{CF398C54-E86B-4372-AB34-0FE8D181683B}" srcOrd="0" destOrd="0" parTransId="{4B16ED6B-476B-4BDC-9C25-495F76F68D59}" sibTransId="{5FD5A3A6-8391-46E6-A5AF-58773BFB296A}"/>
    <dgm:cxn modelId="{96AA95B3-D062-4D25-BC6C-C1D293D32042}" type="presOf" srcId="{CF398C54-E86B-4372-AB34-0FE8D181683B}" destId="{422A08A3-FFE7-4CCC-9CDC-FB154A9810A7}" srcOrd="0" destOrd="0" presId="urn:microsoft.com/office/officeart/2005/8/layout/StepDownProcess"/>
    <dgm:cxn modelId="{73BB28EA-1FA3-438D-ACAA-2350864DFE6C}" type="presOf" srcId="{6CC47208-A0A4-4FB2-AB08-5F00FFCC1187}" destId="{F4677527-D92A-461D-921C-0235AE622C79}" srcOrd="0" destOrd="0" presId="urn:microsoft.com/office/officeart/2005/8/layout/StepDownProcess"/>
    <dgm:cxn modelId="{30B67DED-9E6D-4C43-937D-AC446783BB84}" type="presParOf" srcId="{F4677527-D92A-461D-921C-0235AE622C79}" destId="{FEA47C0A-BB61-4D19-8952-3DB4B2A9E5FC}" srcOrd="0" destOrd="0" presId="urn:microsoft.com/office/officeart/2005/8/layout/StepDownProcess"/>
    <dgm:cxn modelId="{624E52F6-075E-4DF0-845E-F821FEA95135}" type="presParOf" srcId="{FEA47C0A-BB61-4D19-8952-3DB4B2A9E5FC}" destId="{6EBD53DD-4C01-4CD3-A82A-DBA725EA726E}" srcOrd="0" destOrd="0" presId="urn:microsoft.com/office/officeart/2005/8/layout/StepDownProcess"/>
    <dgm:cxn modelId="{30E56656-E9BE-4C62-88A0-9DFC027DB1B5}" type="presParOf" srcId="{FEA47C0A-BB61-4D19-8952-3DB4B2A9E5FC}" destId="{422A08A3-FFE7-4CCC-9CDC-FB154A9810A7}" srcOrd="1" destOrd="0" presId="urn:microsoft.com/office/officeart/2005/8/layout/StepDownProcess"/>
    <dgm:cxn modelId="{981946B6-A48E-406C-BB22-9E66867C7DB7}" type="presParOf" srcId="{FEA47C0A-BB61-4D19-8952-3DB4B2A9E5FC}" destId="{D12FEA5E-F9F1-4A9E-ADE8-D9EA64EF4FC1}" srcOrd="2" destOrd="0" presId="urn:microsoft.com/office/officeart/2005/8/layout/StepDownProcess"/>
    <dgm:cxn modelId="{720BFE09-6B1B-4229-9915-D75A150437E1}" type="presParOf" srcId="{F4677527-D92A-461D-921C-0235AE622C79}" destId="{1075D72F-D610-4F9A-9F0C-A1287B73274C}" srcOrd="1" destOrd="0" presId="urn:microsoft.com/office/officeart/2005/8/layout/StepDownProcess"/>
    <dgm:cxn modelId="{F4A1AABF-4F01-4D51-BE0F-EB1E9013ED4D}" type="presParOf" srcId="{F4677527-D92A-461D-921C-0235AE622C79}" destId="{B50C9C5D-3208-404C-A7BB-6C1C64063A0A}" srcOrd="2" destOrd="0" presId="urn:microsoft.com/office/officeart/2005/8/layout/StepDownProcess"/>
    <dgm:cxn modelId="{54DB23DE-8DC8-41AE-B78B-C24A70C9078D}" type="presParOf" srcId="{B50C9C5D-3208-404C-A7BB-6C1C64063A0A}" destId="{E2F5BBF2-9C7A-44BD-A898-AB62383CE57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7CA6D7-2EE2-4D5B-A277-A71597E96C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0CDC0F7-2F3F-4E8A-83F0-3B1D848CB2E1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MX" sz="2000" dirty="0" smtClean="0">
              <a:solidFill>
                <a:srgbClr val="000000"/>
              </a:solidFill>
            </a:rPr>
            <a:t>Se vigila el </a:t>
          </a:r>
          <a:r>
            <a:rPr lang="es-MX" sz="2000" b="1" dirty="0" smtClean="0">
              <a:solidFill>
                <a:srgbClr val="000000"/>
              </a:solidFill>
            </a:rPr>
            <a:t>proceso</a:t>
          </a:r>
          <a:r>
            <a:rPr lang="es-MX" sz="2000" dirty="0" smtClean="0">
              <a:solidFill>
                <a:srgbClr val="000000"/>
              </a:solidFill>
            </a:rPr>
            <a:t> y el entorno de hechura de las sentencias, que son el resultado de la función judicial</a:t>
          </a:r>
          <a:endParaRPr lang="es-MX" sz="2000" dirty="0">
            <a:solidFill>
              <a:srgbClr val="000000"/>
            </a:solidFill>
          </a:endParaRPr>
        </a:p>
      </dgm:t>
    </dgm:pt>
    <dgm:pt modelId="{401FEB7E-53E2-4BE5-8AD9-17828D767B20}" type="parTrans" cxnId="{58BBEABC-4DBE-423E-8123-A3EB3A0F452D}">
      <dgm:prSet/>
      <dgm:spPr/>
      <dgm:t>
        <a:bodyPr/>
        <a:lstStyle/>
        <a:p>
          <a:endParaRPr lang="es-MX" sz="1200"/>
        </a:p>
      </dgm:t>
    </dgm:pt>
    <dgm:pt modelId="{953F9E78-467C-43E4-AEC3-67768C6343E9}" type="sibTrans" cxnId="{58BBEABC-4DBE-423E-8123-A3EB3A0F452D}">
      <dgm:prSet/>
      <dgm:spPr/>
      <dgm:t>
        <a:bodyPr/>
        <a:lstStyle/>
        <a:p>
          <a:endParaRPr lang="es-MX" sz="1200"/>
        </a:p>
      </dgm:t>
    </dgm:pt>
    <dgm:pt modelId="{E9EBC52A-9422-41D0-9604-7617FDCA6F59}" type="pres">
      <dgm:prSet presAssocID="{0C7CA6D7-2EE2-4D5B-A277-A71597E96C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7314D22-E69C-4961-8C27-9838253E5F39}" type="pres">
      <dgm:prSet presAssocID="{90CDC0F7-2F3F-4E8A-83F0-3B1D848CB2E1}" presName="root" presStyleCnt="0"/>
      <dgm:spPr/>
    </dgm:pt>
    <dgm:pt modelId="{67E93D36-0819-4D7C-8C66-548FCB5FB916}" type="pres">
      <dgm:prSet presAssocID="{90CDC0F7-2F3F-4E8A-83F0-3B1D848CB2E1}" presName="rootComposite" presStyleCnt="0"/>
      <dgm:spPr/>
    </dgm:pt>
    <dgm:pt modelId="{3E0AD812-9A46-44EE-80B4-76032062A0B5}" type="pres">
      <dgm:prSet presAssocID="{90CDC0F7-2F3F-4E8A-83F0-3B1D848CB2E1}" presName="rootText" presStyleLbl="node1" presStyleIdx="0" presStyleCnt="1" custScaleX="104918" custLinFactNeighborX="2145" custLinFactNeighborY="38677"/>
      <dgm:spPr/>
      <dgm:t>
        <a:bodyPr/>
        <a:lstStyle/>
        <a:p>
          <a:endParaRPr lang="es-MX"/>
        </a:p>
      </dgm:t>
    </dgm:pt>
    <dgm:pt modelId="{4406493A-1482-4E01-8757-AA83F01BE251}" type="pres">
      <dgm:prSet presAssocID="{90CDC0F7-2F3F-4E8A-83F0-3B1D848CB2E1}" presName="rootConnector" presStyleLbl="node1" presStyleIdx="0" presStyleCnt="1"/>
      <dgm:spPr/>
      <dgm:t>
        <a:bodyPr/>
        <a:lstStyle/>
        <a:p>
          <a:endParaRPr lang="es-MX"/>
        </a:p>
      </dgm:t>
    </dgm:pt>
    <dgm:pt modelId="{2A5A7070-8DCB-4AB0-9A80-7C0435D08DA2}" type="pres">
      <dgm:prSet presAssocID="{90CDC0F7-2F3F-4E8A-83F0-3B1D848CB2E1}" presName="childShape" presStyleCnt="0"/>
      <dgm:spPr/>
    </dgm:pt>
  </dgm:ptLst>
  <dgm:cxnLst>
    <dgm:cxn modelId="{8589ACD0-AA7A-4A11-A8B3-87EFF3C94077}" type="presOf" srcId="{90CDC0F7-2F3F-4E8A-83F0-3B1D848CB2E1}" destId="{3E0AD812-9A46-44EE-80B4-76032062A0B5}" srcOrd="0" destOrd="0" presId="urn:microsoft.com/office/officeart/2005/8/layout/hierarchy3"/>
    <dgm:cxn modelId="{8F18CBE1-B825-4540-AC4F-191943B2DF5B}" type="presOf" srcId="{90CDC0F7-2F3F-4E8A-83F0-3B1D848CB2E1}" destId="{4406493A-1482-4E01-8757-AA83F01BE251}" srcOrd="1" destOrd="0" presId="urn:microsoft.com/office/officeart/2005/8/layout/hierarchy3"/>
    <dgm:cxn modelId="{82CB7CF6-4371-422D-B0FD-2C1B79A36052}" type="presOf" srcId="{0C7CA6D7-2EE2-4D5B-A277-A71597E96C5E}" destId="{E9EBC52A-9422-41D0-9604-7617FDCA6F59}" srcOrd="0" destOrd="0" presId="urn:microsoft.com/office/officeart/2005/8/layout/hierarchy3"/>
    <dgm:cxn modelId="{58BBEABC-4DBE-423E-8123-A3EB3A0F452D}" srcId="{0C7CA6D7-2EE2-4D5B-A277-A71597E96C5E}" destId="{90CDC0F7-2F3F-4E8A-83F0-3B1D848CB2E1}" srcOrd="0" destOrd="0" parTransId="{401FEB7E-53E2-4BE5-8AD9-17828D767B20}" sibTransId="{953F9E78-467C-43E4-AEC3-67768C6343E9}"/>
    <dgm:cxn modelId="{F0C18EBB-86F5-4AB0-B972-C6EC60D63591}" type="presParOf" srcId="{E9EBC52A-9422-41D0-9604-7617FDCA6F59}" destId="{C7314D22-E69C-4961-8C27-9838253E5F39}" srcOrd="0" destOrd="0" presId="urn:microsoft.com/office/officeart/2005/8/layout/hierarchy3"/>
    <dgm:cxn modelId="{522783B7-E7B2-4B37-BB7C-B27D3D8F10FD}" type="presParOf" srcId="{C7314D22-E69C-4961-8C27-9838253E5F39}" destId="{67E93D36-0819-4D7C-8C66-548FCB5FB916}" srcOrd="0" destOrd="0" presId="urn:microsoft.com/office/officeart/2005/8/layout/hierarchy3"/>
    <dgm:cxn modelId="{93CEB636-B3B8-4FF8-84B1-95F8475716C8}" type="presParOf" srcId="{67E93D36-0819-4D7C-8C66-548FCB5FB916}" destId="{3E0AD812-9A46-44EE-80B4-76032062A0B5}" srcOrd="0" destOrd="0" presId="urn:microsoft.com/office/officeart/2005/8/layout/hierarchy3"/>
    <dgm:cxn modelId="{127DC492-9B78-4864-AD5E-320EA247C590}" type="presParOf" srcId="{67E93D36-0819-4D7C-8C66-548FCB5FB916}" destId="{4406493A-1482-4E01-8757-AA83F01BE251}" srcOrd="1" destOrd="0" presId="urn:microsoft.com/office/officeart/2005/8/layout/hierarchy3"/>
    <dgm:cxn modelId="{AFC79005-5523-4557-BF6A-2278BC6A8084}" type="presParOf" srcId="{C7314D22-E69C-4961-8C27-9838253E5F39}" destId="{2A5A7070-8DCB-4AB0-9A80-7C0435D08DA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B92F79-CBBC-4D67-922A-304716EC0761}" type="doc">
      <dgm:prSet loTypeId="urn:microsoft.com/office/officeart/2005/8/layout/vList2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2DCB78F-CE04-4056-8F52-C56F36C21AF8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MX" b="1" dirty="0" smtClean="0"/>
            <a:t>Independencia</a:t>
          </a:r>
          <a:endParaRPr lang="es-MX" b="1" dirty="0"/>
        </a:p>
      </dgm:t>
    </dgm:pt>
    <dgm:pt modelId="{520B0080-650A-4B76-9E17-1A40A06B9B1C}" type="parTrans" cxnId="{25042BF6-1630-4343-9041-3F53F77CB505}">
      <dgm:prSet/>
      <dgm:spPr/>
      <dgm:t>
        <a:bodyPr/>
        <a:lstStyle/>
        <a:p>
          <a:endParaRPr lang="es-MX"/>
        </a:p>
      </dgm:t>
    </dgm:pt>
    <dgm:pt modelId="{FA8B7897-B65B-4D43-9A0B-3F616487AD2E}" type="sibTrans" cxnId="{25042BF6-1630-4343-9041-3F53F77CB505}">
      <dgm:prSet/>
      <dgm:spPr/>
      <dgm:t>
        <a:bodyPr/>
        <a:lstStyle/>
        <a:p>
          <a:endParaRPr lang="es-MX"/>
        </a:p>
      </dgm:t>
    </dgm:pt>
    <dgm:pt modelId="{99C4E541-A626-4F68-979A-22DD9F3870A9}">
      <dgm:prSet phldrT="[Texto]"/>
      <dgm:spPr/>
      <dgm:t>
        <a:bodyPr/>
        <a:lstStyle/>
        <a:p>
          <a:r>
            <a:rPr lang="es-MX" b="1" dirty="0" smtClean="0"/>
            <a:t>Rendición de Cuentas</a:t>
          </a:r>
          <a:endParaRPr lang="es-MX" b="1" dirty="0"/>
        </a:p>
      </dgm:t>
    </dgm:pt>
    <dgm:pt modelId="{781DF3CF-C48D-4605-B0FA-A8A86D8EDB03}" type="parTrans" cxnId="{0362E333-A91A-4360-A928-052E716AD7B6}">
      <dgm:prSet/>
      <dgm:spPr/>
      <dgm:t>
        <a:bodyPr/>
        <a:lstStyle/>
        <a:p>
          <a:endParaRPr lang="es-MX"/>
        </a:p>
      </dgm:t>
    </dgm:pt>
    <dgm:pt modelId="{97A92567-6E31-4F3A-B81B-A7A06E4C72BD}" type="sibTrans" cxnId="{0362E333-A91A-4360-A928-052E716AD7B6}">
      <dgm:prSet/>
      <dgm:spPr/>
      <dgm:t>
        <a:bodyPr/>
        <a:lstStyle/>
        <a:p>
          <a:endParaRPr lang="es-MX"/>
        </a:p>
      </dgm:t>
    </dgm:pt>
    <dgm:pt modelId="{9BBE19EE-8341-4F07-BD62-399AE05BDDE4}" type="pres">
      <dgm:prSet presAssocID="{56B92F79-CBBC-4D67-922A-304716EC07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3641903-1175-4C92-A3D0-2FA743B49A0F}" type="pres">
      <dgm:prSet presAssocID="{B2DCB78F-CE04-4056-8F52-C56F36C21A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7FA569-F051-4603-875B-3C92FDF1D609}" type="pres">
      <dgm:prSet presAssocID="{FA8B7897-B65B-4D43-9A0B-3F616487AD2E}" presName="spacer" presStyleCnt="0"/>
      <dgm:spPr/>
    </dgm:pt>
    <dgm:pt modelId="{8E34614D-E12F-4441-905F-B9602193F1CE}" type="pres">
      <dgm:prSet presAssocID="{99C4E541-A626-4F68-979A-22DD9F3870A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7A3ADB4-2525-4C7B-91E4-D14B53D4AB61}" type="presOf" srcId="{B2DCB78F-CE04-4056-8F52-C56F36C21AF8}" destId="{D3641903-1175-4C92-A3D0-2FA743B49A0F}" srcOrd="0" destOrd="0" presId="urn:microsoft.com/office/officeart/2005/8/layout/vList2"/>
    <dgm:cxn modelId="{25042BF6-1630-4343-9041-3F53F77CB505}" srcId="{56B92F79-CBBC-4D67-922A-304716EC0761}" destId="{B2DCB78F-CE04-4056-8F52-C56F36C21AF8}" srcOrd="0" destOrd="0" parTransId="{520B0080-650A-4B76-9E17-1A40A06B9B1C}" sibTransId="{FA8B7897-B65B-4D43-9A0B-3F616487AD2E}"/>
    <dgm:cxn modelId="{0362E333-A91A-4360-A928-052E716AD7B6}" srcId="{56B92F79-CBBC-4D67-922A-304716EC0761}" destId="{99C4E541-A626-4F68-979A-22DD9F3870A9}" srcOrd="1" destOrd="0" parTransId="{781DF3CF-C48D-4605-B0FA-A8A86D8EDB03}" sibTransId="{97A92567-6E31-4F3A-B81B-A7A06E4C72BD}"/>
    <dgm:cxn modelId="{C30ED213-83F6-4716-B81D-3B3B2063B72C}" type="presOf" srcId="{56B92F79-CBBC-4D67-922A-304716EC0761}" destId="{9BBE19EE-8341-4F07-BD62-399AE05BDDE4}" srcOrd="0" destOrd="0" presId="urn:microsoft.com/office/officeart/2005/8/layout/vList2"/>
    <dgm:cxn modelId="{33CABF5F-68E2-4CDB-81A3-7C1FC6EB0A0C}" type="presOf" srcId="{99C4E541-A626-4F68-979A-22DD9F3870A9}" destId="{8E34614D-E12F-4441-905F-B9602193F1CE}" srcOrd="0" destOrd="0" presId="urn:microsoft.com/office/officeart/2005/8/layout/vList2"/>
    <dgm:cxn modelId="{377D3CA5-C781-461A-88FA-A385C97F46DB}" type="presParOf" srcId="{9BBE19EE-8341-4F07-BD62-399AE05BDDE4}" destId="{D3641903-1175-4C92-A3D0-2FA743B49A0F}" srcOrd="0" destOrd="0" presId="urn:microsoft.com/office/officeart/2005/8/layout/vList2"/>
    <dgm:cxn modelId="{97B4CCF3-07B3-4BB4-9324-6470AB7704D0}" type="presParOf" srcId="{9BBE19EE-8341-4F07-BD62-399AE05BDDE4}" destId="{A67FA569-F051-4603-875B-3C92FDF1D609}" srcOrd="1" destOrd="0" presId="urn:microsoft.com/office/officeart/2005/8/layout/vList2"/>
    <dgm:cxn modelId="{F0C880E1-B282-4D3B-9B18-77C05A37D95F}" type="presParOf" srcId="{9BBE19EE-8341-4F07-BD62-399AE05BDDE4}" destId="{8E34614D-E12F-4441-905F-B9602193F1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C957A-F562-4EB9-BA21-ABEB08D962EA}">
      <dsp:nvSpPr>
        <dsp:cNvPr id="0" name=""/>
        <dsp:cNvSpPr/>
      </dsp:nvSpPr>
      <dsp:spPr>
        <a:xfrm>
          <a:off x="2060345" y="3425"/>
          <a:ext cx="2191332" cy="1095666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Jueces y Magistrados</a:t>
          </a:r>
          <a:endParaRPr lang="es-MX" sz="3100" kern="1200" dirty="0"/>
        </a:p>
      </dsp:txBody>
      <dsp:txXfrm>
        <a:off x="2092436" y="35516"/>
        <a:ext cx="2127150" cy="1031484"/>
      </dsp:txXfrm>
    </dsp:sp>
    <dsp:sp modelId="{B2944BDF-F4B1-45A8-8681-ADEAA4595661}">
      <dsp:nvSpPr>
        <dsp:cNvPr id="0" name=""/>
        <dsp:cNvSpPr/>
      </dsp:nvSpPr>
      <dsp:spPr>
        <a:xfrm>
          <a:off x="2279478" y="1099091"/>
          <a:ext cx="219133" cy="821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1749"/>
              </a:lnTo>
              <a:lnTo>
                <a:pt x="219133" y="8217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072D-3990-425C-BC11-E54DC8CDFF96}">
      <dsp:nvSpPr>
        <dsp:cNvPr id="0" name=""/>
        <dsp:cNvSpPr/>
      </dsp:nvSpPr>
      <dsp:spPr>
        <a:xfrm>
          <a:off x="2498612" y="1373008"/>
          <a:ext cx="1753066" cy="109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Controlar la Constitucionalidad</a:t>
          </a:r>
          <a:endParaRPr lang="es-MX" sz="1600" kern="1200" dirty="0"/>
        </a:p>
      </dsp:txBody>
      <dsp:txXfrm>
        <a:off x="2530703" y="1405099"/>
        <a:ext cx="1688884" cy="1031484"/>
      </dsp:txXfrm>
    </dsp:sp>
    <dsp:sp modelId="{B4545435-74F7-466A-AC79-F90E9F9C89E0}">
      <dsp:nvSpPr>
        <dsp:cNvPr id="0" name=""/>
        <dsp:cNvSpPr/>
      </dsp:nvSpPr>
      <dsp:spPr>
        <a:xfrm>
          <a:off x="2279478" y="1099091"/>
          <a:ext cx="219133" cy="219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332"/>
              </a:lnTo>
              <a:lnTo>
                <a:pt x="219133" y="2191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0AA21-51F2-47A8-B4A0-1F9AB9D3A84D}">
      <dsp:nvSpPr>
        <dsp:cNvPr id="0" name=""/>
        <dsp:cNvSpPr/>
      </dsp:nvSpPr>
      <dsp:spPr>
        <a:xfrm>
          <a:off x="2498612" y="2742591"/>
          <a:ext cx="1753066" cy="109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Ser baluartes de la vigencia de derechos</a:t>
          </a:r>
          <a:endParaRPr lang="es-MX" sz="1600" kern="1200" dirty="0"/>
        </a:p>
      </dsp:txBody>
      <dsp:txXfrm>
        <a:off x="2530703" y="2774682"/>
        <a:ext cx="1688884" cy="1031484"/>
      </dsp:txXfrm>
    </dsp:sp>
    <dsp:sp modelId="{83BC0EBE-D244-4133-B2FE-4208DBF1F63E}">
      <dsp:nvSpPr>
        <dsp:cNvPr id="0" name=""/>
        <dsp:cNvSpPr/>
      </dsp:nvSpPr>
      <dsp:spPr>
        <a:xfrm>
          <a:off x="2279478" y="1099091"/>
          <a:ext cx="219133" cy="3560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915"/>
              </a:lnTo>
              <a:lnTo>
                <a:pt x="219133" y="3560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CCD38-15A7-4770-BD8A-DC3D76FCF554}">
      <dsp:nvSpPr>
        <dsp:cNvPr id="0" name=""/>
        <dsp:cNvSpPr/>
      </dsp:nvSpPr>
      <dsp:spPr>
        <a:xfrm>
          <a:off x="2498612" y="4112174"/>
          <a:ext cx="1753066" cy="109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Dar </a:t>
          </a:r>
          <a:r>
            <a:rPr lang="es-MX" sz="1600" kern="1200" dirty="0" smtClean="0"/>
            <a:t>sustento al esquema de equilibrio entre poderes</a:t>
          </a:r>
          <a:endParaRPr lang="es-MX" sz="1600" kern="1200" dirty="0"/>
        </a:p>
      </dsp:txBody>
      <dsp:txXfrm>
        <a:off x="2530703" y="4144265"/>
        <a:ext cx="1688884" cy="1031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D53DD-4C01-4CD3-A82A-DBA725EA726E}">
      <dsp:nvSpPr>
        <dsp:cNvPr id="0" name=""/>
        <dsp:cNvSpPr/>
      </dsp:nvSpPr>
      <dsp:spPr>
        <a:xfrm rot="5400000">
          <a:off x="369861" y="1790744"/>
          <a:ext cx="1339123" cy="11280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A08A3-FFE7-4CCC-9CDC-FB154A9810A7}">
      <dsp:nvSpPr>
        <dsp:cNvPr id="0" name=""/>
        <dsp:cNvSpPr/>
      </dsp:nvSpPr>
      <dsp:spPr>
        <a:xfrm>
          <a:off x="8672" y="411065"/>
          <a:ext cx="3255645" cy="1167603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Consejo de la Judicatura</a:t>
          </a:r>
          <a:endParaRPr lang="es-MX" sz="2800" kern="1200" dirty="0"/>
        </a:p>
      </dsp:txBody>
      <dsp:txXfrm>
        <a:off x="65680" y="468073"/>
        <a:ext cx="3141629" cy="1053587"/>
      </dsp:txXfrm>
    </dsp:sp>
    <dsp:sp modelId="{D12FEA5E-F9F1-4A9E-ADE8-D9EA64EF4FC1}">
      <dsp:nvSpPr>
        <dsp:cNvPr id="0" name=""/>
        <dsp:cNvSpPr/>
      </dsp:nvSpPr>
      <dsp:spPr>
        <a:xfrm>
          <a:off x="2464981" y="878191"/>
          <a:ext cx="1213203" cy="943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5BBF2-9C7A-44BD-A898-AB62383CE571}">
      <dsp:nvSpPr>
        <dsp:cNvPr id="0" name=""/>
        <dsp:cNvSpPr/>
      </dsp:nvSpPr>
      <dsp:spPr>
        <a:xfrm>
          <a:off x="1728200" y="2169372"/>
          <a:ext cx="4062379" cy="1167603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Atiende las funciones administrativas y procedimentales </a:t>
          </a:r>
          <a:endParaRPr lang="es-MX" sz="2400" kern="1200" dirty="0"/>
        </a:p>
      </dsp:txBody>
      <dsp:txXfrm>
        <a:off x="1785208" y="2226380"/>
        <a:ext cx="3948363" cy="10535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AD812-9A46-44EE-80B4-76032062A0B5}">
      <dsp:nvSpPr>
        <dsp:cNvPr id="0" name=""/>
        <dsp:cNvSpPr/>
      </dsp:nvSpPr>
      <dsp:spPr>
        <a:xfrm>
          <a:off x="1" y="402"/>
          <a:ext cx="3323326" cy="15837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rgbClr val="000000"/>
              </a:solidFill>
            </a:rPr>
            <a:t>Se vigila el </a:t>
          </a:r>
          <a:r>
            <a:rPr lang="es-MX" sz="2000" b="1" kern="1200" dirty="0" smtClean="0">
              <a:solidFill>
                <a:srgbClr val="000000"/>
              </a:solidFill>
            </a:rPr>
            <a:t>proceso</a:t>
          </a:r>
          <a:r>
            <a:rPr lang="es-MX" sz="2000" kern="1200" dirty="0" smtClean="0">
              <a:solidFill>
                <a:srgbClr val="000000"/>
              </a:solidFill>
            </a:rPr>
            <a:t> y el entorno de hechura de las sentencias, que son el resultado de la función judicial</a:t>
          </a:r>
          <a:endParaRPr lang="es-MX" sz="2000" kern="1200" dirty="0">
            <a:solidFill>
              <a:srgbClr val="000000"/>
            </a:solidFill>
          </a:endParaRPr>
        </a:p>
      </dsp:txBody>
      <dsp:txXfrm>
        <a:off x="46388" y="46789"/>
        <a:ext cx="3230552" cy="1490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41903-1175-4C92-A3D0-2FA743B49A0F}">
      <dsp:nvSpPr>
        <dsp:cNvPr id="0" name=""/>
        <dsp:cNvSpPr/>
      </dsp:nvSpPr>
      <dsp:spPr>
        <a:xfrm>
          <a:off x="0" y="12833"/>
          <a:ext cx="4188388" cy="1549281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b="1" kern="1200" dirty="0" smtClean="0"/>
            <a:t>Independencia</a:t>
          </a:r>
          <a:endParaRPr lang="es-MX" sz="3900" b="1" kern="1200" dirty="0"/>
        </a:p>
      </dsp:txBody>
      <dsp:txXfrm>
        <a:off x="75630" y="88463"/>
        <a:ext cx="4037128" cy="1398021"/>
      </dsp:txXfrm>
    </dsp:sp>
    <dsp:sp modelId="{8E34614D-E12F-4441-905F-B9602193F1CE}">
      <dsp:nvSpPr>
        <dsp:cNvPr id="0" name=""/>
        <dsp:cNvSpPr/>
      </dsp:nvSpPr>
      <dsp:spPr>
        <a:xfrm>
          <a:off x="0" y="1674434"/>
          <a:ext cx="4188388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b="1" kern="1200" dirty="0" smtClean="0"/>
            <a:t>Rendición de Cuentas</a:t>
          </a:r>
          <a:endParaRPr lang="es-MX" sz="3900" b="1" kern="1200" dirty="0"/>
        </a:p>
      </dsp:txBody>
      <dsp:txXfrm>
        <a:off x="75630" y="1750064"/>
        <a:ext cx="4037128" cy="1398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4E62-2212-4F13-A23D-688002735ECB}" type="datetimeFigureOut">
              <a:rPr lang="es-MX" smtClean="0"/>
              <a:t>26/10/2016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16CD5-1495-40D4-86FC-EA33C2208B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87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6213-E1C0-459B-8E86-D3D6F38B0619}" type="datetime1">
              <a:rPr lang="es-MX" smtClean="0"/>
              <a:t>26/10/2016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570-2BDD-4585-80A7-890FDA50940D}" type="datetime1">
              <a:rPr lang="es-MX" smtClean="0"/>
              <a:t>26/10/2016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8EAD-B54E-4969-8727-6E3AA786B8F1}" type="datetime1">
              <a:rPr lang="es-MX" smtClean="0"/>
              <a:t>26/10/2016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cias_S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 userDrawn="1"/>
        </p:nvSpPr>
        <p:spPr>
          <a:xfrm>
            <a:off x="1115617" y="3789040"/>
            <a:ext cx="6922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4800" b="1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50442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F73C-F11D-47C1-AC7F-D5185A578EAA}" type="datetime1">
              <a:rPr lang="es-MX" smtClean="0"/>
              <a:t>26/10/2016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D514-6D21-4D15-8BD3-9EC115A28221}" type="datetime1">
              <a:rPr lang="es-MX" smtClean="0"/>
              <a:t>26/10/2016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6734-D77D-4E38-8B0A-02E7DD90F981}" type="datetime1">
              <a:rPr lang="es-MX" smtClean="0"/>
              <a:t>26/10/2016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7104-25B0-408E-A94E-0EBB7CE98CAE}" type="datetime1">
              <a:rPr lang="es-MX" smtClean="0"/>
              <a:t>26/10/2016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E500-FCF6-4B46-9737-1EB89F7E9F9B}" type="datetime1">
              <a:rPr lang="es-MX" smtClean="0"/>
              <a:t>26/10/2016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C3EC-F99C-4673-8EF0-7C91A8764938}" type="datetime1">
              <a:rPr lang="es-MX" smtClean="0"/>
              <a:t>26/10/2016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DFE0-2DA0-48AF-A5E6-5E4F0000B758}" type="datetime1">
              <a:rPr lang="es-MX" smtClean="0"/>
              <a:t>26/10/2016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B394-B81C-468A-AD49-D2C198B4EE2B}" type="datetime1">
              <a:rPr lang="es-MX" smtClean="0"/>
              <a:t>26/10/2016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4DC4EA-3E93-4152-934D-53BEBB02701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823C13-EB08-40C4-A022-6B00EBD49B01}" type="datetime1">
              <a:rPr lang="es-MX" smtClean="0"/>
              <a:t>26/10/2016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rgbClr val="00808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ristobal.robles.IFAI\AppData\Local\Microsoft\Windows\Temporary Internet Files\Content.Outlook\YWN8LN3D\Logo-inai_28abr2015_texto1 (3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7" t="11403" r="4513" b="16196"/>
          <a:stretch/>
        </p:blipFill>
        <p:spPr bwMode="auto">
          <a:xfrm>
            <a:off x="5436096" y="312581"/>
            <a:ext cx="2880319" cy="182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1</a:t>
            </a:fld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6" y="764704"/>
            <a:ext cx="5133166" cy="1317361"/>
          </a:xfrm>
          <a:prstGeom prst="rect">
            <a:avLst/>
          </a:prstGeom>
        </p:spPr>
      </p:pic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251520" y="3068960"/>
            <a:ext cx="7920879" cy="2421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Internacional de Transparencia y Estadística Judicial 2016:</a:t>
            </a:r>
            <a:endParaRPr lang="es-MX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valor de la información en la impartición de justicia.</a:t>
            </a:r>
            <a:endParaRPr lang="es-MX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es-MX" sz="2000" b="1" i="0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 2: “Rendición de cuentas en los órganos jurisdiccionales”</a:t>
            </a:r>
            <a:endParaRPr lang="es-MX" sz="1600" b="1" i="1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s-MX" sz="2000" b="1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Miércoles 26 de octubre de 2016</a:t>
            </a:r>
            <a:endParaRPr lang="es-MX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4. Cierre</a:t>
            </a:r>
            <a:endParaRPr lang="es-MX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24847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MX" sz="2800" dirty="0"/>
              <a:t>La visión democrática y progresista que ha sostenido el Poder Judicial de la Federación, y que se refleja en el </a:t>
            </a:r>
            <a:r>
              <a:rPr lang="es-MX" sz="2800" b="1" dirty="0">
                <a:solidFill>
                  <a:srgbClr val="008080"/>
                </a:solidFill>
              </a:rPr>
              <a:t>fortalecimiento de los derechos de las personas</a:t>
            </a:r>
            <a:r>
              <a:rPr lang="es-MX" sz="2800" dirty="0"/>
              <a:t> a partir de su labor, servirá como base para responder a una sociedad que reclama y merece la </a:t>
            </a:r>
            <a:r>
              <a:rPr lang="es-MX" sz="2800" b="1" dirty="0">
                <a:solidFill>
                  <a:srgbClr val="008080"/>
                </a:solidFill>
              </a:rPr>
              <a:t>consolidación del Estado democrático de derecho.</a:t>
            </a:r>
          </a:p>
          <a:p>
            <a:pPr algn="just"/>
            <a:endParaRPr lang="es-MX" sz="2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86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195736" y="4725144"/>
            <a:ext cx="5832648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dirty="0" smtClean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Comisionada Areli Cano Guadiana</a:t>
            </a:r>
            <a:endParaRPr lang="es-MX" sz="2400" dirty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3" descr="C:\Users\cristobal.robles.IFAI\AppData\Local\Microsoft\Windows\Temporary Internet Files\Content.Outlook\YWN8LN3D\Logo-inai_28abr2015_texto1 (3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7" t="11403" r="4513" b="16196"/>
          <a:stretch/>
        </p:blipFill>
        <p:spPr bwMode="auto">
          <a:xfrm>
            <a:off x="5520579" y="1195781"/>
            <a:ext cx="2880319" cy="182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59832" y="4725144"/>
            <a:ext cx="496855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8" y="1682791"/>
            <a:ext cx="5133166" cy="131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100" y="1772816"/>
            <a:ext cx="7992888" cy="3096344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Reflexionar sobre </a:t>
            </a:r>
            <a:r>
              <a:rPr lang="es-MX" sz="3200" dirty="0"/>
              <a:t>las vías que tiene el </a:t>
            </a:r>
            <a:r>
              <a:rPr lang="es-MX" sz="3200" b="1" dirty="0">
                <a:solidFill>
                  <a:srgbClr val="008080"/>
                </a:solidFill>
              </a:rPr>
              <a:t>Poder Judicial de la Federación para rendir cuentas sobre su labor sustantiva, considerando para ello el papel decisivo que jueces y magistrados tienen en la arena democrática de nuestro país, como pilares que dan soporte a la eficacia de la Norma Suprema en el marco del Estado de derecho</a:t>
            </a:r>
            <a:r>
              <a:rPr lang="es-MX" sz="3200" b="1" dirty="0" smtClean="0">
                <a:solidFill>
                  <a:srgbClr val="008080"/>
                </a:solidFill>
              </a:rPr>
              <a:t>.</a:t>
            </a:r>
            <a:endParaRPr lang="es-MX" sz="3200" dirty="0">
              <a:solidFill>
                <a:srgbClr val="00808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2</a:t>
            </a:fld>
            <a:endParaRPr lang="es-MX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7544" y="125760"/>
            <a:ext cx="7620000" cy="1143000"/>
          </a:xfrm>
        </p:spPr>
        <p:txBody>
          <a:bodyPr/>
          <a:lstStyle/>
          <a:p>
            <a:r>
              <a:rPr lang="es-MX" sz="4000" b="1" dirty="0" smtClean="0">
                <a:solidFill>
                  <a:srgbClr val="5D2884"/>
                </a:solidFill>
              </a:rPr>
              <a:t>OBJETIVO</a:t>
            </a:r>
            <a:endParaRPr lang="es-MX" sz="2400" b="1" dirty="0">
              <a:solidFill>
                <a:srgbClr val="5D28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107504" y="3140968"/>
            <a:ext cx="2952328" cy="20882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1. El </a:t>
            </a:r>
            <a:r>
              <a:rPr lang="es-MX" sz="3200" b="1" dirty="0">
                <a:solidFill>
                  <a:schemeClr val="tx2">
                    <a:lumMod val="75000"/>
                  </a:schemeClr>
                </a:solidFill>
              </a:rPr>
              <a:t>papel de jueces y magistrados en el estado democrático de derecho</a:t>
            </a:r>
            <a:endParaRPr lang="es-MX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3</a:t>
            </a:fld>
            <a:endParaRPr lang="es-MX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06024458"/>
              </p:ext>
            </p:extLst>
          </p:nvPr>
        </p:nvGraphicFramePr>
        <p:xfrm>
          <a:off x="3419872" y="1451100"/>
          <a:ext cx="6312024" cy="521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5"/>
          <p:cNvSpPr>
            <a:spLocks noGrp="1"/>
          </p:cNvSpPr>
          <p:nvPr>
            <p:ph idx="1"/>
          </p:nvPr>
        </p:nvSpPr>
        <p:spPr>
          <a:xfrm>
            <a:off x="258396" y="3608493"/>
            <a:ext cx="2520280" cy="1224136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s-MX" b="1" dirty="0" smtClean="0">
                <a:solidFill>
                  <a:schemeClr val="bg1"/>
                </a:solidFill>
              </a:rPr>
              <a:t>Estado mexicano organizado con base en la distribución de funciones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3354740" y="3968533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Marcador de contenido 5"/>
          <p:cNvSpPr txBox="1">
            <a:spLocks/>
          </p:cNvSpPr>
          <p:nvPr/>
        </p:nvSpPr>
        <p:spPr>
          <a:xfrm>
            <a:off x="3085944" y="3536485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Arial" pitchFamily="34" charset="0"/>
              <a:buNone/>
            </a:pPr>
            <a:r>
              <a:rPr lang="es-MX" b="1" dirty="0" smtClean="0"/>
              <a:t>Poder Judicial</a:t>
            </a:r>
            <a:endParaRPr lang="es-MX" b="1" dirty="0"/>
          </a:p>
        </p:txBody>
      </p:sp>
      <p:sp>
        <p:nvSpPr>
          <p:cNvPr id="10" name="Marcador de contenido 5"/>
          <p:cNvSpPr txBox="1">
            <a:spLocks/>
          </p:cNvSpPr>
          <p:nvPr/>
        </p:nvSpPr>
        <p:spPr>
          <a:xfrm>
            <a:off x="457200" y="2035518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Arial" pitchFamily="34" charset="0"/>
              <a:buNone/>
            </a:pPr>
            <a:r>
              <a:rPr lang="es-MX" b="1" dirty="0" smtClean="0"/>
              <a:t>Poder legislativo</a:t>
            </a:r>
            <a:endParaRPr lang="es-MX" b="1" dirty="0"/>
          </a:p>
        </p:txBody>
      </p:sp>
      <p:sp>
        <p:nvSpPr>
          <p:cNvPr id="12" name="Marcador de contenido 5"/>
          <p:cNvSpPr txBox="1">
            <a:spLocks/>
          </p:cNvSpPr>
          <p:nvPr/>
        </p:nvSpPr>
        <p:spPr>
          <a:xfrm>
            <a:off x="457200" y="5847080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Arial" pitchFamily="34" charset="0"/>
              <a:buNone/>
            </a:pPr>
            <a:r>
              <a:rPr lang="es-MX" b="1" dirty="0" smtClean="0"/>
              <a:t>Poder Ejecutivo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118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es-MX" sz="4000" b="1" dirty="0">
                <a:solidFill>
                  <a:schemeClr val="tx2">
                    <a:lumMod val="75000"/>
                  </a:schemeClr>
                </a:solidFill>
              </a:rPr>
              <a:t>Rendición de cuentas: clave para la vida democrática</a:t>
            </a:r>
            <a:endParaRPr lang="es-MX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4</a:t>
            </a:fld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233372" y="4351884"/>
            <a:ext cx="60577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Coincidencia en elementos definitorios: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008080"/>
                </a:solidFill>
              </a:rPr>
              <a:t>Informar </a:t>
            </a:r>
            <a:r>
              <a:rPr lang="es-MX" b="1" dirty="0">
                <a:solidFill>
                  <a:srgbClr val="008080"/>
                </a:solidFill>
              </a:rPr>
              <a:t>y justificar</a:t>
            </a:r>
            <a:r>
              <a:rPr lang="es-MX" dirty="0">
                <a:solidFill>
                  <a:srgbClr val="008080"/>
                </a:solidFill>
              </a:rPr>
              <a:t> </a:t>
            </a:r>
            <a:r>
              <a:rPr lang="es-MX" dirty="0"/>
              <a:t>los actos de </a:t>
            </a:r>
            <a:r>
              <a:rPr lang="es-MX" dirty="0" smtClean="0"/>
              <a:t>autoridad</a:t>
            </a:r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rgbClr val="008080"/>
                </a:solidFill>
              </a:rPr>
              <a:t>F</a:t>
            </a:r>
            <a:r>
              <a:rPr lang="es-MX" b="1" dirty="0" smtClean="0">
                <a:solidFill>
                  <a:srgbClr val="008080"/>
                </a:solidFill>
              </a:rPr>
              <a:t>iscalización </a:t>
            </a:r>
            <a:r>
              <a:rPr lang="es-MX" b="1" dirty="0">
                <a:solidFill>
                  <a:srgbClr val="008080"/>
                </a:solidFill>
              </a:rPr>
              <a:t>y posibles </a:t>
            </a:r>
            <a:r>
              <a:rPr lang="es-MX" b="1" dirty="0" smtClean="0">
                <a:solidFill>
                  <a:srgbClr val="008080"/>
                </a:solidFill>
              </a:rPr>
              <a:t>sanciones</a:t>
            </a:r>
            <a:endParaRPr lang="es-MX" b="1" dirty="0">
              <a:solidFill>
                <a:srgbClr val="00808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80528" y="2492896"/>
            <a:ext cx="3288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s-MX" dirty="0" smtClean="0"/>
              <a:t>Diversas definiciones desde la academia: </a:t>
            </a:r>
            <a:r>
              <a:rPr lang="es-MX" dirty="0" err="1" smtClean="0"/>
              <a:t>I</a:t>
            </a:r>
            <a:r>
              <a:rPr lang="es-MX" dirty="0" err="1" smtClean="0"/>
              <a:t>ain</a:t>
            </a:r>
            <a:r>
              <a:rPr lang="es-MX" dirty="0" smtClean="0"/>
              <a:t> </a:t>
            </a:r>
            <a:r>
              <a:rPr lang="es-MX" dirty="0" err="1" smtClean="0"/>
              <a:t>McLane</a:t>
            </a:r>
            <a:r>
              <a:rPr lang="es-MX" dirty="0" smtClean="0"/>
              <a:t>, </a:t>
            </a:r>
            <a:r>
              <a:rPr lang="es-MX" dirty="0"/>
              <a:t>Rodolfo </a:t>
            </a:r>
            <a:r>
              <a:rPr lang="es-MX" dirty="0" err="1"/>
              <a:t>Saborio</a:t>
            </a:r>
            <a:r>
              <a:rPr lang="es-MX" dirty="0"/>
              <a:t> </a:t>
            </a:r>
            <a:r>
              <a:rPr lang="es-MX" dirty="0" smtClean="0"/>
              <a:t>Valverde, </a:t>
            </a:r>
            <a:r>
              <a:rPr lang="es-MX" dirty="0"/>
              <a:t>Andreas </a:t>
            </a:r>
            <a:r>
              <a:rPr lang="es-MX" dirty="0" err="1" smtClean="0"/>
              <a:t>Schedler</a:t>
            </a:r>
            <a:r>
              <a:rPr lang="es-MX" dirty="0"/>
              <a:t>.</a:t>
            </a:r>
          </a:p>
        </p:txBody>
      </p:sp>
      <p:sp>
        <p:nvSpPr>
          <p:cNvPr id="7" name="Flecha doblada hacia arriba 6"/>
          <p:cNvSpPr/>
          <p:nvPr/>
        </p:nvSpPr>
        <p:spPr>
          <a:xfrm rot="5400000">
            <a:off x="1004898" y="3958612"/>
            <a:ext cx="1209296" cy="936104"/>
          </a:xfrm>
          <a:prstGeom prst="bentUpArrow">
            <a:avLst>
              <a:gd name="adj1" fmla="val 25000"/>
              <a:gd name="adj2" fmla="val 23677"/>
              <a:gd name="adj3" fmla="val 25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2" name="Picture 4" descr="Resultado de imagen para rendicion de cuen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886">
            <a:off x="4282794" y="1957037"/>
            <a:ext cx="3163069" cy="18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6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</a:rPr>
              <a:t>2.1 El </a:t>
            </a:r>
            <a:r>
              <a:rPr lang="es-MX" sz="2800" b="1" dirty="0">
                <a:solidFill>
                  <a:schemeClr val="tx2">
                    <a:lumMod val="75000"/>
                  </a:schemeClr>
                </a:solidFill>
              </a:rPr>
              <a:t>esquema de rendición de cuentas en el Poder Judicial de la Federación</a:t>
            </a:r>
            <a:endParaRPr lang="es-MX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5</a:t>
            </a:fld>
            <a:endParaRPr lang="es-MX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4127514"/>
              </p:ext>
            </p:extLst>
          </p:nvPr>
        </p:nvGraphicFramePr>
        <p:xfrm>
          <a:off x="179512" y="1259633"/>
          <a:ext cx="5832648" cy="4186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90963678"/>
              </p:ext>
            </p:extLst>
          </p:nvPr>
        </p:nvGraphicFramePr>
        <p:xfrm>
          <a:off x="5004048" y="5085184"/>
          <a:ext cx="332332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Marcador de contenido 5"/>
          <p:cNvSpPr>
            <a:spLocks noGrp="1"/>
          </p:cNvSpPr>
          <p:nvPr>
            <p:ph idx="1"/>
          </p:nvPr>
        </p:nvSpPr>
        <p:spPr>
          <a:xfrm>
            <a:off x="-462920" y="5877272"/>
            <a:ext cx="2520280" cy="1224136"/>
          </a:xfrm>
        </p:spPr>
        <p:txBody>
          <a:bodyPr>
            <a:normAutofit/>
          </a:bodyPr>
          <a:lstStyle/>
          <a:p>
            <a:pPr marL="411480" lvl="1" indent="0" algn="ctr">
              <a:buNone/>
            </a:pPr>
            <a:r>
              <a:rPr lang="es-MX" b="1" dirty="0" smtClean="0">
                <a:solidFill>
                  <a:schemeClr val="bg1"/>
                </a:solidFill>
              </a:rPr>
              <a:t>Rendición de cuentas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6948264" y="4161803"/>
            <a:ext cx="684076" cy="79208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6228184" y="3873771"/>
            <a:ext cx="1224136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Resultado de imagen para justici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37" y="4943311"/>
            <a:ext cx="1048807" cy="172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5004048" y="1491788"/>
            <a:ext cx="3231158" cy="1476824"/>
            <a:chOff x="155780" y="402"/>
            <a:chExt cx="3167547" cy="1583773"/>
          </a:xfrm>
        </p:grpSpPr>
        <p:sp>
          <p:nvSpPr>
            <p:cNvPr id="12" name="Rectángulo redondeado 11"/>
            <p:cNvSpPr/>
            <p:nvPr/>
          </p:nvSpPr>
          <p:spPr>
            <a:xfrm>
              <a:off x="155780" y="402"/>
              <a:ext cx="3167547" cy="15837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202167" y="46789"/>
              <a:ext cx="3074773" cy="149099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>
                  <a:solidFill>
                    <a:srgbClr val="000000"/>
                  </a:solidFill>
                </a:rPr>
                <a:t>Constituyente Permanente, separa en 1994 las funciones administrativas y jurisdiccionales dentro del PJF</a:t>
              </a:r>
              <a:endParaRPr lang="es-MX" sz="18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Flecha izquierda 7"/>
          <p:cNvSpPr/>
          <p:nvPr/>
        </p:nvSpPr>
        <p:spPr>
          <a:xfrm>
            <a:off x="3491880" y="1960027"/>
            <a:ext cx="1296144" cy="540346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7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6</a:t>
            </a:fld>
            <a:endParaRPr lang="es-MX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</a:rPr>
              <a:t>2.1 El </a:t>
            </a:r>
            <a:r>
              <a:rPr lang="es-MX" sz="2800" b="1" dirty="0">
                <a:solidFill>
                  <a:schemeClr val="tx2">
                    <a:lumMod val="75000"/>
                  </a:schemeClr>
                </a:solidFill>
              </a:rPr>
              <a:t>esquema de rendición de cuentas en el Poder Judicial de la Federación</a:t>
            </a:r>
            <a:endParaRPr lang="es-MX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30897482"/>
              </p:ext>
            </p:extLst>
          </p:nvPr>
        </p:nvGraphicFramePr>
        <p:xfrm>
          <a:off x="167588" y="1560602"/>
          <a:ext cx="4188388" cy="323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386458" y="5185360"/>
            <a:ext cx="7782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31849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Ambos son esenciales </a:t>
            </a:r>
            <a:r>
              <a:rPr lang="es-MX" sz="4000" b="1" dirty="0">
                <a:solidFill>
                  <a:srgbClr val="31849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para un </a:t>
            </a:r>
            <a:r>
              <a:rPr lang="es-MX" sz="4000" b="1" dirty="0" smtClean="0">
                <a:solidFill>
                  <a:srgbClr val="31849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Poder </a:t>
            </a:r>
            <a:r>
              <a:rPr lang="es-MX" sz="4000" b="1" dirty="0">
                <a:solidFill>
                  <a:srgbClr val="31849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</a:t>
            </a:r>
            <a:r>
              <a:rPr lang="es-MX" sz="4000" b="1" dirty="0" smtClean="0">
                <a:solidFill>
                  <a:srgbClr val="31849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udicial </a:t>
            </a:r>
            <a:r>
              <a:rPr lang="es-MX" sz="4000" b="1" dirty="0">
                <a:solidFill>
                  <a:srgbClr val="31849B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eficiente</a:t>
            </a:r>
            <a:endParaRPr lang="es-MX" sz="4000" dirty="0"/>
          </a:p>
        </p:txBody>
      </p:sp>
      <p:sp>
        <p:nvSpPr>
          <p:cNvPr id="8" name="Flecha derecha 7"/>
          <p:cNvSpPr/>
          <p:nvPr/>
        </p:nvSpPr>
        <p:spPr>
          <a:xfrm>
            <a:off x="3851920" y="220486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derecha 8"/>
          <p:cNvSpPr/>
          <p:nvPr/>
        </p:nvSpPr>
        <p:spPr>
          <a:xfrm>
            <a:off x="3851920" y="3443084"/>
            <a:ext cx="936104" cy="504056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4886422" y="2204864"/>
            <a:ext cx="3473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Buen criterio del juez</a:t>
            </a:r>
            <a:endParaRPr lang="es-MX" sz="2400" b="1" dirty="0"/>
          </a:p>
        </p:txBody>
      </p:sp>
      <p:sp>
        <p:nvSpPr>
          <p:cNvPr id="11" name="Rectángulo 10"/>
          <p:cNvSpPr/>
          <p:nvPr/>
        </p:nvSpPr>
        <p:spPr>
          <a:xfrm>
            <a:off x="4915022" y="3227945"/>
            <a:ext cx="3473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periféricos que impactan en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resolución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 importante la disposición de información para facilitar el </a:t>
            </a:r>
            <a:r>
              <a:rPr lang="es-MX" b="1" dirty="0" smtClean="0">
                <a:solidFill>
                  <a:srgbClr val="008080"/>
                </a:solidFill>
              </a:rPr>
              <a:t>escrutinio público </a:t>
            </a:r>
            <a:r>
              <a:rPr lang="es-MX" dirty="0" smtClean="0"/>
              <a:t>sobre la labor de jueces y magistrados.</a:t>
            </a:r>
          </a:p>
          <a:p>
            <a:r>
              <a:rPr lang="es-MX" dirty="0" smtClean="0"/>
              <a:t>El Consejo de la Judicatura transparenta:</a:t>
            </a:r>
          </a:p>
          <a:p>
            <a:pPr marL="114300" indent="0">
              <a:buNone/>
            </a:pPr>
            <a:endParaRPr lang="es-MX" dirty="0" smtClean="0"/>
          </a:p>
          <a:p>
            <a:pPr lvl="1"/>
            <a:r>
              <a:rPr lang="es-MX" dirty="0" smtClean="0"/>
              <a:t>Las </a:t>
            </a:r>
            <a:r>
              <a:rPr lang="es-MX" dirty="0" smtClean="0"/>
              <a:t>sesiones públicas</a:t>
            </a:r>
            <a:endParaRPr lang="es-MX" dirty="0" smtClean="0"/>
          </a:p>
          <a:p>
            <a:pPr lvl="1"/>
            <a:r>
              <a:rPr lang="es-MX" dirty="0" smtClean="0"/>
              <a:t>Procedimiento </a:t>
            </a:r>
            <a:r>
              <a:rPr lang="es-MX" dirty="0"/>
              <a:t>de designación de jueces y </a:t>
            </a:r>
            <a:r>
              <a:rPr lang="es-MX" dirty="0" smtClean="0"/>
              <a:t>magistrados</a:t>
            </a:r>
            <a:endParaRPr lang="es-MX" dirty="0" smtClean="0"/>
          </a:p>
          <a:p>
            <a:pPr lvl="1"/>
            <a:r>
              <a:rPr lang="es-MX" dirty="0" smtClean="0"/>
              <a:t>Semanario </a:t>
            </a:r>
            <a:r>
              <a:rPr lang="es-MX" dirty="0"/>
              <a:t>Judicial de la </a:t>
            </a:r>
            <a:r>
              <a:rPr lang="es-MX" dirty="0" smtClean="0"/>
              <a:t>Federación</a:t>
            </a:r>
            <a:endParaRPr lang="es-MX" dirty="0" smtClean="0"/>
          </a:p>
          <a:p>
            <a:pPr lvl="1"/>
            <a:r>
              <a:rPr lang="es-MX" dirty="0"/>
              <a:t>P</a:t>
            </a:r>
            <a:r>
              <a:rPr lang="es-MX" dirty="0" smtClean="0"/>
              <a:t>ublicidad </a:t>
            </a:r>
            <a:r>
              <a:rPr lang="es-MX" dirty="0"/>
              <a:t>de </a:t>
            </a:r>
            <a:r>
              <a:rPr lang="es-MX" dirty="0" smtClean="0"/>
              <a:t>sentencias y </a:t>
            </a:r>
            <a:r>
              <a:rPr lang="es-MX" dirty="0" smtClean="0"/>
              <a:t>criterios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7</a:t>
            </a:fld>
            <a:endParaRPr lang="es-MX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s-MX" sz="3600" b="1" dirty="0" smtClean="0">
                <a:solidFill>
                  <a:schemeClr val="tx2">
                    <a:lumMod val="75000"/>
                  </a:schemeClr>
                </a:solidFill>
              </a:rPr>
              <a:t>2.1.1 Información </a:t>
            </a:r>
            <a:r>
              <a:rPr lang="es-MX" sz="3600" b="1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MX" sz="3600" b="1" dirty="0" smtClean="0">
                <a:solidFill>
                  <a:schemeClr val="tx2">
                    <a:lumMod val="75000"/>
                  </a:schemeClr>
                </a:solidFill>
              </a:rPr>
              <a:t>justificación</a:t>
            </a:r>
            <a:endParaRPr lang="es-MX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Resultado de imagen para transparencia judic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4647640"/>
            <a:ext cx="3119151" cy="207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4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066" y="274638"/>
            <a:ext cx="7950134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2.1.2 Fiscalización </a:t>
            </a:r>
            <a:r>
              <a:rPr lang="es-MX" sz="3200" b="1" dirty="0">
                <a:solidFill>
                  <a:schemeClr val="tx2">
                    <a:lumMod val="75000"/>
                  </a:schemeClr>
                </a:solidFill>
              </a:rPr>
              <a:t>y sanción: el papel del CJF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7066" y="1417638"/>
            <a:ext cx="8280268" cy="3408536"/>
          </a:xfrm>
        </p:spPr>
        <p:txBody>
          <a:bodyPr>
            <a:noAutofit/>
          </a:bodyPr>
          <a:lstStyle/>
          <a:p>
            <a:r>
              <a:rPr lang="es-MX" dirty="0" smtClean="0"/>
              <a:t>Complementario a </a:t>
            </a:r>
            <a:r>
              <a:rPr lang="es-MX" dirty="0"/>
              <a:t>la publicidad de información que facilita el escrutinio público, existen esquemas de fiscalización y sanción al interior del Poder </a:t>
            </a:r>
            <a:r>
              <a:rPr lang="es-MX" dirty="0" smtClean="0"/>
              <a:t>Judicial.</a:t>
            </a:r>
          </a:p>
          <a:p>
            <a:r>
              <a:rPr lang="es-MX" dirty="0" smtClean="0"/>
              <a:t>En este sentido, en el portal del Consejo se puede conocer:</a:t>
            </a:r>
          </a:p>
          <a:p>
            <a:pPr marL="114300" indent="0">
              <a:buNone/>
            </a:pPr>
            <a:endParaRPr lang="es-MX" dirty="0" smtClean="0"/>
          </a:p>
          <a:p>
            <a:pPr lvl="1"/>
            <a:r>
              <a:rPr lang="es-MX" sz="2200" b="1" dirty="0">
                <a:solidFill>
                  <a:srgbClr val="008080"/>
                </a:solidFill>
              </a:rPr>
              <a:t>R</a:t>
            </a:r>
            <a:r>
              <a:rPr lang="es-MX" sz="2200" b="1" dirty="0" smtClean="0">
                <a:solidFill>
                  <a:srgbClr val="008080"/>
                </a:solidFill>
              </a:rPr>
              <a:t>esultado </a:t>
            </a:r>
            <a:r>
              <a:rPr lang="es-MX" sz="2200" b="1" dirty="0">
                <a:solidFill>
                  <a:srgbClr val="008080"/>
                </a:solidFill>
              </a:rPr>
              <a:t>de los procesos disciplinarios</a:t>
            </a:r>
            <a:r>
              <a:rPr lang="es-MX" sz="2200" dirty="0">
                <a:solidFill>
                  <a:srgbClr val="008080"/>
                </a:solidFill>
              </a:rPr>
              <a:t> </a:t>
            </a:r>
            <a:endParaRPr lang="es-MX" sz="2200" dirty="0" smtClean="0">
              <a:solidFill>
                <a:srgbClr val="008080"/>
              </a:solidFill>
            </a:endParaRPr>
          </a:p>
          <a:p>
            <a:pPr lvl="1"/>
            <a:r>
              <a:rPr lang="es-MX" sz="2200" b="1" dirty="0">
                <a:solidFill>
                  <a:srgbClr val="008080"/>
                </a:solidFill>
              </a:rPr>
              <a:t>C</a:t>
            </a:r>
            <a:r>
              <a:rPr lang="es-MX" sz="2200" b="1" dirty="0" smtClean="0">
                <a:solidFill>
                  <a:srgbClr val="008080"/>
                </a:solidFill>
              </a:rPr>
              <a:t>riterios </a:t>
            </a:r>
            <a:r>
              <a:rPr lang="es-MX" sz="2200" b="1" dirty="0">
                <a:solidFill>
                  <a:srgbClr val="008080"/>
                </a:solidFill>
              </a:rPr>
              <a:t>que ha establecido el Consejo de la Judicatura para guiar sus determinaciones en esta </a:t>
            </a:r>
            <a:r>
              <a:rPr lang="es-MX" sz="2200" b="1" dirty="0" smtClean="0">
                <a:solidFill>
                  <a:srgbClr val="008080"/>
                </a:solidFill>
              </a:rPr>
              <a:t>esfera</a:t>
            </a:r>
          </a:p>
          <a:p>
            <a:pPr lvl="1"/>
            <a:r>
              <a:rPr lang="es-MX" sz="2200" b="1" dirty="0">
                <a:solidFill>
                  <a:srgbClr val="008080"/>
                </a:solidFill>
              </a:rPr>
              <a:t>S</a:t>
            </a:r>
            <a:r>
              <a:rPr lang="es-MX" sz="2200" b="1" dirty="0" smtClean="0">
                <a:solidFill>
                  <a:srgbClr val="008080"/>
                </a:solidFill>
              </a:rPr>
              <a:t>ervidores </a:t>
            </a:r>
            <a:r>
              <a:rPr lang="es-MX" sz="2200" b="1" dirty="0">
                <a:solidFill>
                  <a:srgbClr val="008080"/>
                </a:solidFill>
              </a:rPr>
              <a:t>públicos del </a:t>
            </a:r>
            <a:r>
              <a:rPr lang="es-MX" sz="2200" b="1" dirty="0" smtClean="0">
                <a:solidFill>
                  <a:srgbClr val="008080"/>
                </a:solidFill>
              </a:rPr>
              <a:t>Poder </a:t>
            </a:r>
            <a:r>
              <a:rPr lang="es-MX" sz="2200" b="1" dirty="0">
                <a:solidFill>
                  <a:srgbClr val="008080"/>
                </a:solidFill>
              </a:rPr>
              <a:t>J</a:t>
            </a:r>
            <a:r>
              <a:rPr lang="es-MX" sz="2200" b="1" dirty="0" smtClean="0">
                <a:solidFill>
                  <a:srgbClr val="008080"/>
                </a:solidFill>
              </a:rPr>
              <a:t>udicial </a:t>
            </a:r>
            <a:r>
              <a:rPr lang="es-MX" sz="2200" b="1" dirty="0">
                <a:solidFill>
                  <a:srgbClr val="008080"/>
                </a:solidFill>
              </a:rPr>
              <a:t>que han sido sancionados </a:t>
            </a:r>
            <a:r>
              <a:rPr lang="es-MX" sz="2200" b="1" dirty="0" smtClean="0">
                <a:solidFill>
                  <a:srgbClr val="008080"/>
                </a:solidFill>
              </a:rPr>
              <a:t>vía proceso disciplinario</a:t>
            </a:r>
            <a:endParaRPr lang="es-MX" sz="2200" dirty="0" smtClean="0">
              <a:solidFill>
                <a:srgbClr val="008080"/>
              </a:solidFill>
            </a:endParaRPr>
          </a:p>
          <a:p>
            <a:pPr lvl="1"/>
            <a:endParaRPr lang="es-MX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8</a:t>
            </a:fld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127066" y="5589240"/>
            <a:ext cx="8280268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Los </a:t>
            </a:r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procesos sancionatorios se relacionan 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 </a:t>
            </a:r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manera de actuar de los jueces y magistrados, 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 con </a:t>
            </a:r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los elementos que configuran su criterio al momento de resolver un caso. 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b="1" dirty="0" smtClean="0">
                <a:solidFill>
                  <a:schemeClr val="tx2">
                    <a:lumMod val="75000"/>
                  </a:schemeClr>
                </a:solidFill>
              </a:rPr>
              <a:t>3. Retos </a:t>
            </a:r>
            <a:r>
              <a:rPr lang="es-MX" sz="3600" b="1" dirty="0">
                <a:solidFill>
                  <a:schemeClr val="tx2">
                    <a:lumMod val="75000"/>
                  </a:schemeClr>
                </a:solidFill>
              </a:rPr>
              <a:t>del Poder Judicial Federal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38864"/>
            <a:ext cx="7620000" cy="3124944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/>
              <a:t>Desafíos en lo inmediato:</a:t>
            </a:r>
          </a:p>
          <a:p>
            <a:pPr marL="114300" indent="0" algn="just">
              <a:buNone/>
            </a:pPr>
            <a:endParaRPr lang="es-MX" sz="2800" dirty="0" smtClean="0"/>
          </a:p>
          <a:p>
            <a:pPr lvl="1" algn="just"/>
            <a:r>
              <a:rPr lang="es-MX" sz="2800" b="1" dirty="0" smtClean="0">
                <a:solidFill>
                  <a:srgbClr val="008080"/>
                </a:solidFill>
              </a:rPr>
              <a:t>Consolidar </a:t>
            </a:r>
            <a:r>
              <a:rPr lang="es-MX" sz="2800" b="1" dirty="0">
                <a:solidFill>
                  <a:srgbClr val="008080"/>
                </a:solidFill>
              </a:rPr>
              <a:t>su rol </a:t>
            </a:r>
            <a:r>
              <a:rPr lang="es-MX" sz="2800" b="1" dirty="0" smtClean="0">
                <a:solidFill>
                  <a:srgbClr val="008080"/>
                </a:solidFill>
              </a:rPr>
              <a:t>como custodios del diálogo democrático</a:t>
            </a:r>
          </a:p>
          <a:p>
            <a:pPr lvl="1" algn="just"/>
            <a:r>
              <a:rPr lang="es-MX" sz="2800" b="1" dirty="0" smtClean="0">
                <a:solidFill>
                  <a:srgbClr val="008080"/>
                </a:solidFill>
              </a:rPr>
              <a:t>Reforzar </a:t>
            </a:r>
            <a:r>
              <a:rPr lang="es-MX" sz="2800" b="1" dirty="0">
                <a:solidFill>
                  <a:srgbClr val="008080"/>
                </a:solidFill>
              </a:rPr>
              <a:t>la vinculación con la </a:t>
            </a:r>
            <a:r>
              <a:rPr lang="es-MX" sz="2800" b="1" dirty="0" smtClean="0">
                <a:solidFill>
                  <a:srgbClr val="008080"/>
                </a:solidFill>
              </a:rPr>
              <a:t>sociedad</a:t>
            </a:r>
          </a:p>
          <a:p>
            <a:pPr lvl="1" algn="just"/>
            <a:r>
              <a:rPr lang="es-MX" sz="2800" b="1" dirty="0" smtClean="0">
                <a:solidFill>
                  <a:srgbClr val="008080"/>
                </a:solidFill>
              </a:rPr>
              <a:t>Adecuar el </a:t>
            </a:r>
            <a:r>
              <a:rPr lang="es-MX" sz="2800" b="1" dirty="0">
                <a:solidFill>
                  <a:srgbClr val="008080"/>
                </a:solidFill>
              </a:rPr>
              <a:t>diseño institucional y </a:t>
            </a:r>
            <a:r>
              <a:rPr lang="es-MX" sz="2800" b="1" dirty="0" smtClean="0">
                <a:solidFill>
                  <a:srgbClr val="008080"/>
                </a:solidFill>
              </a:rPr>
              <a:t>procedimental</a:t>
            </a:r>
          </a:p>
          <a:p>
            <a:pPr lvl="1" algn="just"/>
            <a:r>
              <a:rPr lang="es-MX" sz="2800" b="1" dirty="0" smtClean="0">
                <a:solidFill>
                  <a:srgbClr val="008080"/>
                </a:solidFill>
              </a:rPr>
              <a:t>Identificar la </a:t>
            </a:r>
            <a:r>
              <a:rPr lang="es-MX" sz="2800" b="1" dirty="0">
                <a:solidFill>
                  <a:srgbClr val="008080"/>
                </a:solidFill>
              </a:rPr>
              <a:t>satisfacción de </a:t>
            </a:r>
            <a:r>
              <a:rPr lang="es-MX" sz="2800" b="1" dirty="0" smtClean="0">
                <a:solidFill>
                  <a:srgbClr val="008080"/>
                </a:solidFill>
              </a:rPr>
              <a:t>los usuarios del sistema de justicia</a:t>
            </a:r>
            <a:endParaRPr lang="es-MX" sz="2800" b="1" dirty="0">
              <a:solidFill>
                <a:srgbClr val="00808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C4EA-3E93-4152-934D-53BEBB027018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501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Personalizado 2">
      <a:dk1>
        <a:srgbClr val="2F2B20"/>
      </a:dk1>
      <a:lt1>
        <a:srgbClr val="FFFFFF"/>
      </a:lt1>
      <a:dk2>
        <a:srgbClr val="5D2884"/>
      </a:dk2>
      <a:lt2>
        <a:srgbClr val="1E4829"/>
      </a:lt2>
      <a:accent1>
        <a:srgbClr val="23533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546</Words>
  <Application>Microsoft Office PowerPoint</Application>
  <PresentationFormat>Presentación en pantalla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Tahoma</vt:lpstr>
      <vt:lpstr>Times New Roman</vt:lpstr>
      <vt:lpstr>Trebuchet MS</vt:lpstr>
      <vt:lpstr>Adyacencia</vt:lpstr>
      <vt:lpstr>Presentación de PowerPoint</vt:lpstr>
      <vt:lpstr>OBJETIVO</vt:lpstr>
      <vt:lpstr>1. El papel de jueces y magistrados en el estado democrático de derecho</vt:lpstr>
      <vt:lpstr>2. Rendición de cuentas: clave para la vida democrática</vt:lpstr>
      <vt:lpstr>2.1 El esquema de rendición de cuentas en el Poder Judicial de la Federación</vt:lpstr>
      <vt:lpstr>2.1 El esquema de rendición de cuentas en el Poder Judicial de la Federación</vt:lpstr>
      <vt:lpstr>2.1.1 Información y justificación</vt:lpstr>
      <vt:lpstr>2.1.2 Fiscalización y sanción: el papel del CJF</vt:lpstr>
      <vt:lpstr>3. Retos del Poder Judicial Federal</vt:lpstr>
      <vt:lpstr>4. Cierre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Antonio Méndez Mendoza</dc:creator>
  <cp:lastModifiedBy>Ricardo Chincoya Zambrano</cp:lastModifiedBy>
  <cp:revision>208</cp:revision>
  <cp:lastPrinted>2015-08-06T01:45:09Z</cp:lastPrinted>
  <dcterms:created xsi:type="dcterms:W3CDTF">2015-06-10T16:01:13Z</dcterms:created>
  <dcterms:modified xsi:type="dcterms:W3CDTF">2016-10-26T16:05:28Z</dcterms:modified>
</cp:coreProperties>
</file>