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57" r:id="rId3"/>
    <p:sldId id="272" r:id="rId4"/>
    <p:sldId id="258" r:id="rId5"/>
    <p:sldId id="260" r:id="rId6"/>
    <p:sldId id="261" r:id="rId7"/>
    <p:sldId id="259" r:id="rId8"/>
    <p:sldId id="267" r:id="rId9"/>
    <p:sldId id="268" r:id="rId10"/>
    <p:sldId id="269" r:id="rId11"/>
    <p:sldId id="270" r:id="rId12"/>
    <p:sldId id="271" r:id="rId13"/>
    <p:sldId id="262" r:id="rId14"/>
    <p:sldId id="265" r:id="rId15"/>
    <p:sldId id="266" r:id="rId16"/>
    <p:sldId id="263" r:id="rId17"/>
    <p:sldId id="264" r:id="rId18"/>
    <p:sldId id="275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EFA"/>
    <a:srgbClr val="2018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4DCC-745A-486A-AC57-53BCE2023FA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275-9C0F-47A8-B2A8-DF453B5212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4DCC-745A-486A-AC57-53BCE2023FA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275-9C0F-47A8-B2A8-DF453B5212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4DCC-745A-486A-AC57-53BCE2023FA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275-9C0F-47A8-B2A8-DF453B5212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4DCC-745A-486A-AC57-53BCE2023FA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275-9C0F-47A8-B2A8-DF453B5212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4DCC-745A-486A-AC57-53BCE2023FA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275-9C0F-47A8-B2A8-DF453B5212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4DCC-745A-486A-AC57-53BCE2023FA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275-9C0F-47A8-B2A8-DF453B5212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4DCC-745A-486A-AC57-53BCE2023FA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275-9C0F-47A8-B2A8-DF453B5212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4DCC-745A-486A-AC57-53BCE2023FA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275-9C0F-47A8-B2A8-DF453B5212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4DCC-745A-486A-AC57-53BCE2023FA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275-9C0F-47A8-B2A8-DF453B5212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4DCC-745A-486A-AC57-53BCE2023FA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275-9C0F-47A8-B2A8-DF453B5212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4DCC-745A-486A-AC57-53BCE2023FA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275-9C0F-47A8-B2A8-DF453B5212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74DCC-745A-486A-AC57-53BCE2023FA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9275-9C0F-47A8-B2A8-DF453B5212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cia2020.gob.a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hyperlink" Target="http://www.internet2.scjn.gob.mx/alex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cabez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91049"/>
            <a:ext cx="9144000" cy="226695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219200" y="914400"/>
            <a:ext cx="6553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Transparencia y estadísticas judiciales en los estados federales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s-ES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s-E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Carlos </a:t>
            </a:r>
            <a:r>
              <a:rPr lang="es-E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Gregorio de </a:t>
            </a:r>
            <a:r>
              <a:rPr lang="es-ES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Gràcia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s-ES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Asesor del </a:t>
            </a:r>
            <a:r>
              <a:rPr lang="es-ES" sz="12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Proyecto Justicia 2020</a:t>
            </a:r>
            <a:r>
              <a:rPr lang="es-E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</a:t>
            </a:r>
            <a:r>
              <a:rPr lang="es-ES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del </a:t>
            </a:r>
            <a:r>
              <a:rPr lang="es-ES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Ministerio de Justicia y Derechos Humanos, Argentina.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9" name="8 Imagen" descr="1476576618_external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0374" y="2251496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648564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1"/>
            <a:ext cx="838200" cy="55928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371600" y="228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Casos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pendientes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- 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estado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ADRA PRADESH 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61671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1"/>
            <a:ext cx="838200" cy="55928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371600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Casos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pendientes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- 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ADRA PRADESH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– 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Juez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Krishnan 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Kuttyiaddi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1"/>
            <a:ext cx="838200" cy="55928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371600" y="2286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ADRA PRADESH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–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Juez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Krishnan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Kuttyiaddi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–</a:t>
            </a:r>
          </a:p>
          <a:p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caso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Krishna Reddy vs. A. </a:t>
            </a:r>
            <a:r>
              <a:rPr lang="en-US" sz="20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Yasodhamma</a:t>
            </a:r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–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iniciado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el 13.MAR.2010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543925" cy="543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66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618537" cy="22002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14675"/>
            <a:ext cx="85994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572000"/>
            <a:ext cx="917670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399"/>
            <a:ext cx="9144000" cy="434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b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152400"/>
            <a:ext cx="653143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296275" cy="587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7200" y="168295"/>
            <a:ext cx="701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MNI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=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modelo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nacional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interopearbilidad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2 Imagen" descr="b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870856" cy="609599"/>
          </a:xfrm>
          <a:prstGeom prst="rect">
            <a:avLst/>
          </a:prstGeom>
        </p:spPr>
      </p:pic>
      <p:pic>
        <p:nvPicPr>
          <p:cNvPr id="4" name="3 Imagen" descr="m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581400"/>
            <a:ext cx="1068181" cy="609600"/>
          </a:xfrm>
          <a:prstGeom prst="rect">
            <a:avLst/>
          </a:prstGeom>
        </p:spPr>
      </p:pic>
      <p:pic>
        <p:nvPicPr>
          <p:cNvPr id="5" name="4 Imagen" descr="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438400"/>
            <a:ext cx="1009650" cy="673681"/>
          </a:xfrm>
          <a:prstGeom prst="rect">
            <a:avLst/>
          </a:prstGeom>
        </p:spPr>
      </p:pic>
      <p:pic>
        <p:nvPicPr>
          <p:cNvPr id="6" name="5 Imagen" descr="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648200"/>
            <a:ext cx="1159239" cy="609600"/>
          </a:xfrm>
          <a:prstGeom prst="rect">
            <a:avLst/>
          </a:prstGeom>
        </p:spPr>
      </p:pic>
      <p:pic>
        <p:nvPicPr>
          <p:cNvPr id="7" name="6 Imagen" descr="MX MN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838200"/>
            <a:ext cx="6548422" cy="5900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IL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55174"/>
            <a:ext cx="8610600" cy="460742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66800" y="228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www.bil.com.mx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Imagen" descr="m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0"/>
            <a:ext cx="762000" cy="43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66800" y="228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www.bil.com.mx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Imagen" descr="BIL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61979"/>
            <a:ext cx="8610600" cy="4834021"/>
          </a:xfrm>
          <a:prstGeom prst="rect">
            <a:avLst/>
          </a:prstGeom>
        </p:spPr>
      </p:pic>
      <p:pic>
        <p:nvPicPr>
          <p:cNvPr id="5" name="4 Imagen" descr="m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0"/>
            <a:ext cx="762000" cy="43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124825" cy="412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895600" y="609600"/>
            <a:ext cx="3943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BCEEFA"/>
                </a:solidFill>
              </a:rPr>
              <a:t>www.advisebrasil.com.br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3 Imagen" descr="b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870856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3400" y="533400"/>
            <a:ext cx="8001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transparencia estadística</a:t>
            </a:r>
            <a:r>
              <a:rPr lang="es-ES" sz="2400" dirty="0" smtClean="0">
                <a:solidFill>
                  <a:schemeClr val="bg1"/>
                </a:solidFill>
              </a:rPr>
              <a:t>: publicación periódica y permanente -en un lugar visible- de datos estadísticos sobre las distintas facetas que caracterizan la impartición de justicia (</a:t>
            </a:r>
            <a:r>
              <a:rPr lang="es-ES" sz="2400" i="1" dirty="0" err="1" smtClean="0">
                <a:solidFill>
                  <a:schemeClr val="bg1"/>
                </a:solidFill>
              </a:rPr>
              <a:t>viz</a:t>
            </a:r>
            <a:r>
              <a:rPr lang="es-ES" sz="2400" i="1" dirty="0" smtClean="0">
                <a:solidFill>
                  <a:schemeClr val="bg1"/>
                </a:solidFill>
              </a:rPr>
              <a:t>.</a:t>
            </a:r>
            <a:r>
              <a:rPr lang="es-ES" sz="2400" dirty="0" smtClean="0">
                <a:solidFill>
                  <a:schemeClr val="bg1"/>
                </a:solidFill>
              </a:rPr>
              <a:t> independencia, celeridad, acceso, imparcialidad, eficiencia, ... ) anteponiéndose e interpretando todas las expectativas de la mayoría de los ciudadanos (o sea el </a:t>
            </a:r>
            <a:r>
              <a:rPr lang="es-ES" sz="2400" i="1" u="sng" dirty="0" smtClean="0">
                <a:solidFill>
                  <a:schemeClr val="bg1"/>
                </a:solidFill>
              </a:rPr>
              <a:t>interés público</a:t>
            </a:r>
            <a:r>
              <a:rPr lang="es-ES" sz="2400" u="sng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o </a:t>
            </a:r>
            <a:r>
              <a:rPr lang="es-ES" sz="2400" i="1" dirty="0" smtClean="0">
                <a:solidFill>
                  <a:schemeClr val="bg1"/>
                </a:solidFill>
              </a:rPr>
              <a:t>general</a:t>
            </a:r>
            <a:r>
              <a:rPr lang="es-ES" sz="2400" dirty="0" smtClean="0">
                <a:solidFill>
                  <a:schemeClr val="bg1"/>
                </a:solidFill>
              </a:rPr>
              <a:t>); en un </a:t>
            </a:r>
            <a:r>
              <a:rPr lang="es-ES" sz="2400" u="sng" dirty="0" smtClean="0">
                <a:solidFill>
                  <a:schemeClr val="bg1"/>
                </a:solidFill>
              </a:rPr>
              <a:t>tiempo oportuno</a:t>
            </a:r>
            <a:r>
              <a:rPr lang="es-ES" sz="2400" dirty="0" smtClean="0">
                <a:solidFill>
                  <a:schemeClr val="bg1"/>
                </a:solidFill>
              </a:rPr>
              <a:t>, con formatos abiertos, con visualizaciones que hagan amigables los datos, con datos nacionales articulados regionalmente, con perspectiva histórica y con una estructura asible sin provocar opacidad por saturación de la información.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La transparencia es el derecho sustantivo, la estadística es el adjetivo: la transparencia estadística no agota —es solo una parte— de la transparencia judicial.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El interés público entendido no como una limitación, sino como ampliamente inclusivo.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Si no es en un tiempo adecuado, se estarán publicando estadísticas siguiendo el viejo modelo, y no serán necesariamente transparencia. El tiempo oportuno deberá ser tan breve como para facultar al ciudadano a opinar, incidir en la corrección de las políticas públicas; y a las autoridades para tener un fuerte incentivo por la reforma judicial. 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pamun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5337"/>
            <a:ext cx="9144000" cy="6167326"/>
          </a:xfrm>
          <a:prstGeom prst="rect">
            <a:avLst/>
          </a:prstGeom>
        </p:spPr>
      </p:pic>
      <p:pic>
        <p:nvPicPr>
          <p:cNvPr id="3" name="2 Imagen" descr="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362200"/>
            <a:ext cx="1238250" cy="619125"/>
          </a:xfrm>
          <a:prstGeom prst="rect">
            <a:avLst/>
          </a:prstGeom>
        </p:spPr>
      </p:pic>
      <p:pic>
        <p:nvPicPr>
          <p:cNvPr id="4" name="3 Imagen" descr="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048000"/>
            <a:ext cx="1159239" cy="609600"/>
          </a:xfrm>
          <a:prstGeom prst="rect">
            <a:avLst/>
          </a:prstGeom>
        </p:spPr>
      </p:pic>
      <p:pic>
        <p:nvPicPr>
          <p:cNvPr id="5" name="4 Imagen" descr="m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733800"/>
            <a:ext cx="1068181" cy="609600"/>
          </a:xfrm>
          <a:prstGeom prst="rect">
            <a:avLst/>
          </a:prstGeom>
        </p:spPr>
      </p:pic>
      <p:pic>
        <p:nvPicPr>
          <p:cNvPr id="6" name="5 Imagen" descr="b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4572000"/>
            <a:ext cx="870856" cy="609599"/>
          </a:xfrm>
          <a:prstGeom prst="rect">
            <a:avLst/>
          </a:prstGeom>
        </p:spPr>
      </p:pic>
      <p:pic>
        <p:nvPicPr>
          <p:cNvPr id="7" name="6 Imagen" descr="a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400" y="5867400"/>
            <a:ext cx="974016" cy="609600"/>
          </a:xfrm>
          <a:prstGeom prst="rect">
            <a:avLst/>
          </a:prstGeom>
        </p:spPr>
      </p:pic>
      <p:pic>
        <p:nvPicPr>
          <p:cNvPr id="8" name="7 Imagen" descr="d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19600" y="2971800"/>
            <a:ext cx="1009650" cy="605790"/>
          </a:xfrm>
          <a:prstGeom prst="rect">
            <a:avLst/>
          </a:prstGeom>
        </p:spPr>
      </p:pic>
      <p:pic>
        <p:nvPicPr>
          <p:cNvPr id="9" name="8 Imagen" descr="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7400" y="4114800"/>
            <a:ext cx="1009650" cy="673681"/>
          </a:xfrm>
          <a:prstGeom prst="rect">
            <a:avLst/>
          </a:prstGeom>
        </p:spPr>
      </p:pic>
      <p:pic>
        <p:nvPicPr>
          <p:cNvPr id="10" name="9 Imagen" descr="au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15200" y="5029200"/>
            <a:ext cx="11620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00200" y="28956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http://www.iijusticia.org/docs/federales.pdf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carggreg@gmail.com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www.iijusticia.org/cgg.htm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09800" y="1524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PODER EJECUTIVO                             PODER JUDICIAL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33400" y="609600"/>
          <a:ext cx="8229599" cy="6015243"/>
        </p:xfrm>
        <a:graphic>
          <a:graphicData uri="http://schemas.openxmlformats.org/drawingml/2006/table">
            <a:tbl>
              <a:tblPr/>
              <a:tblGrid>
                <a:gridCol w="1186678"/>
                <a:gridCol w="3156722"/>
                <a:gridCol w="3886199"/>
              </a:tblGrid>
              <a:tr h="2708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Alemania 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u="sng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Statistisches</a:t>
                      </a:r>
                      <a:r>
                        <a:rPr lang="es-ES" sz="2000" u="sng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u="sng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Bundesamt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8179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Argentina 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Ministerio de Justicia </a:t>
                      </a: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[provincias] </a:t>
                      </a:r>
                      <a:r>
                        <a:rPr lang="es-ES" sz="2000" u="sng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</a:t>
                      </a:r>
                      <a:r>
                        <a:rPr lang="es-ES" sz="2000" u="sng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Fe </a:t>
                      </a:r>
                      <a:r>
                        <a:rPr lang="es-ES" sz="2000" u="sng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[federal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s-ES" sz="2000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Consejo de la Judicatura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55335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Australia 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Australian Bureau of Statistics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Productivity Commission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Family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cases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6998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Brasil </a:t>
                      </a:r>
                      <a:endParaRPr lang="en-US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[federal y estatal] </a:t>
                      </a:r>
                      <a:r>
                        <a:rPr lang="pt-BR" sz="2000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Conselho Nacional da Justiça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pt-BR" sz="2000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Justiça em Números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126727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Canadá </a:t>
                      </a:r>
                      <a:endParaRPr lang="en-US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u="sng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Statistics</a:t>
                      </a:r>
                      <a:r>
                        <a:rPr lang="pt-BR" sz="2000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000" u="sng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Canada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[federal]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Supreme Court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[federal]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Federal Court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Federal Court of Appeal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Tax Court of Canada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? </a:t>
                      </a: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4665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EE.UU. </a:t>
                      </a:r>
                      <a:endParaRPr lang="en-US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estatal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Bureau of Justice Statistics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National Center for State Courts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37627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India </a:t>
                      </a:r>
                      <a:endParaRPr lang="en-US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u="sng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National</a:t>
                      </a:r>
                      <a:r>
                        <a:rPr lang="es-ES" sz="2000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Judicial Data </a:t>
                      </a:r>
                      <a:r>
                        <a:rPr lang="es-ES" sz="2000" u="sng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Grid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6998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México </a:t>
                      </a:r>
                      <a:endParaRPr lang="en-US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[estatal] INEGI - Censos de impartición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justicia 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[federal] Tablero de Control 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Suprema Corte de </a:t>
                      </a:r>
                      <a:r>
                        <a:rPr lang="pt-BR" sz="20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Justicia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000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@</a:t>
                      </a:r>
                      <a:r>
                        <a:rPr lang="pt-BR" sz="2000" u="sng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lex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986" marR="48986" marT="680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</a:tbl>
          </a:graphicData>
        </a:graphic>
      </p:graphicFrame>
      <p:pic>
        <p:nvPicPr>
          <p:cNvPr id="8" name="7 Imagen" descr="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3410"/>
            <a:ext cx="1009650" cy="605790"/>
          </a:xfrm>
          <a:prstGeom prst="rect">
            <a:avLst/>
          </a:prstGeom>
        </p:spPr>
      </p:pic>
      <p:pic>
        <p:nvPicPr>
          <p:cNvPr id="9" name="8 Imagen" descr="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295400"/>
            <a:ext cx="974016" cy="609600"/>
          </a:xfrm>
          <a:prstGeom prst="rect">
            <a:avLst/>
          </a:prstGeom>
        </p:spPr>
      </p:pic>
      <p:pic>
        <p:nvPicPr>
          <p:cNvPr id="10" name="9 Imagen" descr="a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2162175"/>
            <a:ext cx="1162050" cy="581025"/>
          </a:xfrm>
          <a:prstGeom prst="rect">
            <a:avLst/>
          </a:prstGeom>
        </p:spPr>
      </p:pic>
      <p:pic>
        <p:nvPicPr>
          <p:cNvPr id="11" name="10 Imagen" descr="b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2396" y="2971801"/>
            <a:ext cx="870856" cy="609599"/>
          </a:xfrm>
          <a:prstGeom prst="rect">
            <a:avLst/>
          </a:prstGeom>
        </p:spPr>
      </p:pic>
      <p:pic>
        <p:nvPicPr>
          <p:cNvPr id="12" name="11 Imagen" descr="c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3952875"/>
            <a:ext cx="1238250" cy="619125"/>
          </a:xfrm>
          <a:prstGeom prst="rect">
            <a:avLst/>
          </a:prstGeom>
        </p:spPr>
      </p:pic>
      <p:pic>
        <p:nvPicPr>
          <p:cNvPr id="13" name="12 Imagen" descr="u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4953000"/>
            <a:ext cx="1159239" cy="609600"/>
          </a:xfrm>
          <a:prstGeom prst="rect">
            <a:avLst/>
          </a:prstGeom>
        </p:spPr>
      </p:pic>
      <p:pic>
        <p:nvPicPr>
          <p:cNvPr id="14" name="13 Imagen" descr="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50748" y="5346119"/>
            <a:ext cx="1009650" cy="673681"/>
          </a:xfrm>
          <a:prstGeom prst="rect">
            <a:avLst/>
          </a:prstGeom>
        </p:spPr>
      </p:pic>
      <p:pic>
        <p:nvPicPr>
          <p:cNvPr id="15" name="14 Imagen" descr="m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89419" y="5985804"/>
            <a:ext cx="106818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709204"/>
            <a:ext cx="1159239" cy="609600"/>
          </a:xfrm>
          <a:prstGeom prst="rect">
            <a:avLst/>
          </a:prstGeom>
        </p:spPr>
      </p:pic>
      <p:pic>
        <p:nvPicPr>
          <p:cNvPr id="4" name="3 Imagen" descr="m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267200"/>
            <a:ext cx="1068181" cy="609600"/>
          </a:xfrm>
          <a:prstGeom prst="rect">
            <a:avLst/>
          </a:prstGeom>
        </p:spPr>
      </p:pic>
      <p:pic>
        <p:nvPicPr>
          <p:cNvPr id="5" name="4 Imagen" descr="b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505201"/>
            <a:ext cx="870856" cy="609599"/>
          </a:xfrm>
          <a:prstGeom prst="rect">
            <a:avLst/>
          </a:prstGeom>
        </p:spPr>
      </p:pic>
      <p:pic>
        <p:nvPicPr>
          <p:cNvPr id="6" name="5 Imagen" descr="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5142711"/>
            <a:ext cx="914400" cy="572289"/>
          </a:xfrm>
          <a:prstGeom prst="rect">
            <a:avLst/>
          </a:prstGeom>
        </p:spPr>
      </p:pic>
      <p:pic>
        <p:nvPicPr>
          <p:cNvPr id="7" name="6 Imagen" descr="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1893280"/>
            <a:ext cx="1009650" cy="605790"/>
          </a:xfrm>
          <a:prstGeom prst="rect">
            <a:avLst/>
          </a:prstGeom>
        </p:spPr>
      </p:pic>
      <p:pic>
        <p:nvPicPr>
          <p:cNvPr id="8" name="7 Imagen" descr="i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5915464"/>
            <a:ext cx="914400" cy="610126"/>
          </a:xfrm>
          <a:prstGeom prst="rect">
            <a:avLst/>
          </a:prstGeom>
        </p:spPr>
      </p:pic>
      <p:pic>
        <p:nvPicPr>
          <p:cNvPr id="16" name="15 Imagen" descr="au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1193412"/>
            <a:ext cx="1162050" cy="581025"/>
          </a:xfrm>
          <a:prstGeom prst="rect">
            <a:avLst/>
          </a:prstGeom>
        </p:spPr>
      </p:pic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762000" y="457200"/>
          <a:ext cx="7772400" cy="612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4480"/>
                <a:gridCol w="1554480"/>
                <a:gridCol w="4663440"/>
              </a:tblGrid>
              <a:tr h="6858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150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150 Tablas,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cada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una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ellas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contiene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“series” (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algunas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Tablas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llegan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tener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763.980 series)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0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SOLO PENAL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Productivity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Commission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7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                                      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GENESIS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on line</a:t>
                      </a:r>
                      <a:endParaRPr lang="en-US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08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466 Series (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justicia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estatal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7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SOLO PENAL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incluye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procuración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Algunas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series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están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incompletas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0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variable “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casos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pendientes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”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18 Imagen" descr="c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0600" y="507612"/>
            <a:ext cx="1066800" cy="533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1981200"/>
            <a:ext cx="2197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594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8" y="838200"/>
            <a:ext cx="9076455" cy="5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68580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17 Conector recto"/>
          <p:cNvCxnSpPr/>
          <p:nvPr/>
        </p:nvCxnSpPr>
        <p:spPr>
          <a:xfrm>
            <a:off x="6553200" y="685800"/>
            <a:ext cx="76200" cy="571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 descr="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219200"/>
            <a:ext cx="1066800" cy="533400"/>
          </a:xfrm>
          <a:prstGeom prst="rect">
            <a:avLst/>
          </a:prstGeom>
        </p:spPr>
      </p:pic>
      <p:pic>
        <p:nvPicPr>
          <p:cNvPr id="3" name="2 Imagen" descr="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733800"/>
            <a:ext cx="1159239" cy="609600"/>
          </a:xfrm>
          <a:prstGeom prst="rect">
            <a:avLst/>
          </a:prstGeom>
        </p:spPr>
      </p:pic>
      <p:pic>
        <p:nvPicPr>
          <p:cNvPr id="4" name="3 Imagen" descr="m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4208" y="2895600"/>
            <a:ext cx="1068181" cy="609600"/>
          </a:xfrm>
          <a:prstGeom prst="rect">
            <a:avLst/>
          </a:prstGeom>
        </p:spPr>
      </p:pic>
      <p:pic>
        <p:nvPicPr>
          <p:cNvPr id="5" name="4 Imagen" descr="b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5334000"/>
            <a:ext cx="870856" cy="609599"/>
          </a:xfrm>
          <a:prstGeom prst="rect">
            <a:avLst/>
          </a:prstGeom>
        </p:spPr>
      </p:pic>
      <p:pic>
        <p:nvPicPr>
          <p:cNvPr id="6" name="5 Imagen" descr="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1981200"/>
            <a:ext cx="1066800" cy="667670"/>
          </a:xfrm>
          <a:prstGeom prst="rect">
            <a:avLst/>
          </a:prstGeom>
        </p:spPr>
      </p:pic>
      <p:pic>
        <p:nvPicPr>
          <p:cNvPr id="7" name="6 Imagen" descr="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8652" y="4495800"/>
            <a:ext cx="1009650" cy="605790"/>
          </a:xfrm>
          <a:prstGeom prst="rect">
            <a:avLst/>
          </a:prstGeom>
        </p:spPr>
      </p:pic>
      <p:pic>
        <p:nvPicPr>
          <p:cNvPr id="8" name="7 Imagen" descr="i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38540" y="1617452"/>
            <a:ext cx="1009650" cy="673681"/>
          </a:xfrm>
          <a:prstGeom prst="rect">
            <a:avLst/>
          </a:prstGeom>
        </p:spPr>
      </p:pic>
      <p:pic>
        <p:nvPicPr>
          <p:cNvPr id="9" name="8 Imagen" descr="au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8008" y="6096000"/>
            <a:ext cx="1162050" cy="58102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57200" y="3810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2012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xxxxxxxxxx</a:t>
            </a:r>
            <a:r>
              <a:rPr lang="en-US" sz="2000" dirty="0" smtClean="0">
                <a:solidFill>
                  <a:schemeClr val="bg1"/>
                </a:solidFill>
              </a:rPr>
              <a:t>2013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xxxxxxxxxx</a:t>
            </a:r>
            <a:r>
              <a:rPr lang="en-US" sz="2000" dirty="0" smtClean="0">
                <a:solidFill>
                  <a:schemeClr val="bg1"/>
                </a:solidFill>
              </a:rPr>
              <a:t>2014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xxxxxxxxxx</a:t>
            </a:r>
            <a:r>
              <a:rPr lang="en-US" sz="2000" dirty="0" smtClean="0">
                <a:solidFill>
                  <a:schemeClr val="bg1"/>
                </a:solidFill>
              </a:rPr>
              <a:t>2015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xxxxxxxxxx    </a:t>
            </a:r>
            <a:r>
              <a:rPr lang="en-US" sz="2000" dirty="0" smtClean="0">
                <a:solidFill>
                  <a:schemeClr val="bg1"/>
                </a:solidFill>
              </a:rPr>
              <a:t>2016        </a:t>
            </a:r>
            <a:r>
              <a:rPr lang="en-US" sz="2000" i="1" dirty="0" err="1" smtClean="0">
                <a:solidFill>
                  <a:schemeClr val="bg1"/>
                </a:solidFill>
              </a:rPr>
              <a:t>hoy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11" name="10 Imagen" descr="m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438400"/>
            <a:ext cx="1068181" cy="609600"/>
          </a:xfrm>
          <a:prstGeom prst="rect">
            <a:avLst/>
          </a:prstGeom>
        </p:spPr>
      </p:pic>
      <p:pic>
        <p:nvPicPr>
          <p:cNvPr id="13" name="12 Imagen" descr="b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5334000"/>
            <a:ext cx="870856" cy="609599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095226" y="5039445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MENSUAL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  <a:p>
            <a:pPr algn="ctr"/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  <a:p>
            <a:pPr algn="ctr"/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PRISIONES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772400" y="1371600"/>
            <a:ext cx="1143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DIARIO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  <a:p>
            <a:pPr algn="ctr"/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  <a:p>
            <a:pPr algn="ctr"/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CASOS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PENDIENTES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054304" y="21336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SEMESTRAL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  <a:p>
            <a:pPr algn="ctr"/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  <a:p>
            <a:pPr algn="ctr"/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FEDERAL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495800" y="914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2014-2015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029200" y="685800"/>
            <a:ext cx="76200" cy="571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8305800" y="685800"/>
            <a:ext cx="76200" cy="571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04800" y="762000"/>
            <a:ext cx="853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37" y="914400"/>
            <a:ext cx="878408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1"/>
            <a:ext cx="838200" cy="55928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295400" y="2286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National</a:t>
            </a:r>
            <a:r>
              <a:rPr lang="es-ES" dirty="0" smtClean="0">
                <a:solidFill>
                  <a:schemeClr val="bg1"/>
                </a:solidFill>
              </a:rPr>
              <a:t> Judicial Data </a:t>
            </a:r>
            <a:r>
              <a:rPr lang="es-ES" dirty="0" err="1" smtClean="0">
                <a:solidFill>
                  <a:schemeClr val="bg1"/>
                </a:solidFill>
              </a:rPr>
              <a:t>Grid</a:t>
            </a:r>
            <a:r>
              <a:rPr lang="es-ES" dirty="0" smtClean="0">
                <a:solidFill>
                  <a:schemeClr val="bg1"/>
                </a:solidFill>
              </a:rPr>
              <a:t>  - http</a:t>
            </a:r>
            <a:r>
              <a:rPr lang="es-ES" dirty="0" smtClean="0">
                <a:solidFill>
                  <a:schemeClr val="bg1"/>
                </a:solidFill>
              </a:rPr>
              <a:t>://njdg.ecourts.gov.in/njdg_public/index.php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27" y="835853"/>
            <a:ext cx="871376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1"/>
            <a:ext cx="838200" cy="55928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371600" y="228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Casos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pendientes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por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estado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473</Words>
  <Application>Microsoft Office PowerPoint</Application>
  <PresentationFormat>Presentación en pantalla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</dc:creator>
  <cp:lastModifiedBy>Carlos</cp:lastModifiedBy>
  <cp:revision>15</cp:revision>
  <dcterms:created xsi:type="dcterms:W3CDTF">2016-10-15T18:52:04Z</dcterms:created>
  <dcterms:modified xsi:type="dcterms:W3CDTF">2016-10-28T13:19:19Z</dcterms:modified>
</cp:coreProperties>
</file>